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5133" r:id="rId1"/>
  </p:sldMasterIdLst>
  <p:notesMasterIdLst>
    <p:notesMasterId r:id="rId22"/>
  </p:notesMasterIdLst>
  <p:handoutMasterIdLst>
    <p:handoutMasterId r:id="rId23"/>
  </p:handoutMasterIdLst>
  <p:sldIdLst>
    <p:sldId id="398" r:id="rId2"/>
    <p:sldId id="389" r:id="rId3"/>
    <p:sldId id="423" r:id="rId4"/>
    <p:sldId id="399" r:id="rId5"/>
    <p:sldId id="400" r:id="rId6"/>
    <p:sldId id="401" r:id="rId7"/>
    <p:sldId id="425" r:id="rId8"/>
    <p:sldId id="361" r:id="rId9"/>
    <p:sldId id="424" r:id="rId10"/>
    <p:sldId id="362" r:id="rId11"/>
    <p:sldId id="395" r:id="rId12"/>
    <p:sldId id="363" r:id="rId13"/>
    <p:sldId id="367" r:id="rId14"/>
    <p:sldId id="390" r:id="rId15"/>
    <p:sldId id="369" r:id="rId16"/>
    <p:sldId id="370" r:id="rId17"/>
    <p:sldId id="371" r:id="rId18"/>
    <p:sldId id="372" r:id="rId19"/>
    <p:sldId id="396" r:id="rId20"/>
    <p:sldId id="373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B11E1E"/>
    <a:srgbClr val="2C59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3" autoAdjust="0"/>
    <p:restoredTop sz="94660"/>
  </p:normalViewPr>
  <p:slideViewPr>
    <p:cSldViewPr>
      <p:cViewPr varScale="1">
        <p:scale>
          <a:sx n="111" d="100"/>
          <a:sy n="111" d="100"/>
        </p:scale>
        <p:origin x="154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650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Jerzy Cieslik, Przedsiębiorczość dla ambitnych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CF27ED6-4B4C-4541-926C-D99D66E3BBC1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2854621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Jerzy Cieslik, Przedsiębiorczość dla ambitnych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70BA91A-3114-43E7-BC31-53578530A6BF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119822750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pl-PL" smtClean="0">
                <a:solidFill>
                  <a:srgbClr val="000000"/>
                </a:solidFill>
              </a:rPr>
              <a:t>Jerzy Cieslik, Przedsiębiorczość technologiczna</a:t>
            </a:r>
          </a:p>
        </p:txBody>
      </p:sp>
      <p:sp>
        <p:nvSpPr>
          <p:cNvPr id="5222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65A9571-ED0E-43DB-BE8F-C67FC3AD4004}" type="slidenum">
              <a:rPr lang="en-US" altLang="pl-PL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</a:t>
            </a:fld>
            <a:endParaRPr lang="en-US" altLang="pl-PL" smtClean="0">
              <a:solidFill>
                <a:srgbClr val="000000"/>
              </a:solidFill>
            </a:endParaRPr>
          </a:p>
        </p:txBody>
      </p:sp>
      <p:sp>
        <p:nvSpPr>
          <p:cNvPr id="522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altLang="pl-PL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3339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 userDrawn="1"/>
        </p:nvSpPr>
        <p:spPr>
          <a:xfrm>
            <a:off x="0" y="3"/>
            <a:ext cx="9144000" cy="753979"/>
          </a:xfrm>
          <a:prstGeom prst="rect">
            <a:avLst/>
          </a:prstGeom>
          <a:solidFill>
            <a:srgbClr val="2D52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pl-PL" sz="4000" dirty="0" smtClean="0"/>
          </a:p>
        </p:txBody>
      </p:sp>
      <p:sp>
        <p:nvSpPr>
          <p:cNvPr id="10" name="Prostokąt 9"/>
          <p:cNvSpPr/>
          <p:nvPr userDrawn="1"/>
        </p:nvSpPr>
        <p:spPr>
          <a:xfrm>
            <a:off x="0" y="753980"/>
            <a:ext cx="9144000" cy="6104021"/>
          </a:xfrm>
          <a:prstGeom prst="rect">
            <a:avLst/>
          </a:prstGeom>
          <a:solidFill>
            <a:srgbClr val="CBD8E1"/>
          </a:solidFill>
          <a:ln>
            <a:solidFill>
              <a:srgbClr val="CBD8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pic>
        <p:nvPicPr>
          <p:cNvPr id="9" name="Obraz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5410376"/>
            <a:ext cx="1564104" cy="1447626"/>
          </a:xfrm>
          <a:prstGeom prst="rect">
            <a:avLst/>
          </a:prstGeom>
        </p:spPr>
      </p:pic>
      <p:sp>
        <p:nvSpPr>
          <p:cNvPr id="12" name="pole tekstowe 11"/>
          <p:cNvSpPr txBox="1"/>
          <p:nvPr userDrawn="1"/>
        </p:nvSpPr>
        <p:spPr>
          <a:xfrm>
            <a:off x="0" y="1359333"/>
            <a:ext cx="9144000" cy="830997"/>
          </a:xfrm>
          <a:prstGeom prst="rect">
            <a:avLst/>
          </a:prstGeom>
          <a:noFill/>
        </p:spPr>
        <p:txBody>
          <a:bodyPr wrap="square" numCol="1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3200" b="1" spc="100" dirty="0" smtClean="0">
                <a:solidFill>
                  <a:srgbClr val="2D52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Przedsiębiorczość w warunkach globalizacji</a:t>
            </a:r>
            <a:endParaRPr lang="pl-PL" sz="3200" b="1" spc="100" dirty="0">
              <a:solidFill>
                <a:srgbClr val="2D526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cxnSp>
        <p:nvCxnSpPr>
          <p:cNvPr id="16" name="Łącznik prosty 15"/>
          <p:cNvCxnSpPr/>
          <p:nvPr userDrawn="1"/>
        </p:nvCxnSpPr>
        <p:spPr>
          <a:xfrm flipV="1">
            <a:off x="8365067" y="1843551"/>
            <a:ext cx="791997" cy="4358"/>
          </a:xfrm>
          <a:prstGeom prst="line">
            <a:avLst/>
          </a:prstGeom>
          <a:ln w="38100">
            <a:solidFill>
              <a:srgbClr val="A700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prosty 17"/>
          <p:cNvCxnSpPr/>
          <p:nvPr userDrawn="1"/>
        </p:nvCxnSpPr>
        <p:spPr>
          <a:xfrm flipV="1">
            <a:off x="5937069" y="5331632"/>
            <a:ext cx="3206932" cy="2874"/>
          </a:xfrm>
          <a:prstGeom prst="line">
            <a:avLst/>
          </a:prstGeom>
          <a:ln w="38100">
            <a:solidFill>
              <a:srgbClr val="A700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Symbol zastępczy zawartości 3"/>
          <p:cNvSpPr>
            <a:spLocks noGrp="1"/>
          </p:cNvSpPr>
          <p:nvPr>
            <p:ph sz="half" idx="2"/>
          </p:nvPr>
        </p:nvSpPr>
        <p:spPr>
          <a:xfrm>
            <a:off x="261257" y="2472268"/>
            <a:ext cx="8634550" cy="2691918"/>
          </a:xfrm>
        </p:spPr>
        <p:txBody>
          <a:bodyPr/>
          <a:lstStyle>
            <a:lvl1pPr marL="228594" indent="-228594" algn="ctr">
              <a:buFontTx/>
              <a:buBlip>
                <a:blip r:embed="rId3"/>
              </a:buBlip>
              <a:defRPr/>
            </a:lvl1pPr>
            <a:lvl2pPr marL="685783" indent="-228594" algn="ctr">
              <a:buFontTx/>
              <a:buBlip>
                <a:blip r:embed="rId3"/>
              </a:buBlip>
              <a:defRPr/>
            </a:lvl2pPr>
            <a:lvl3pPr marL="1142971" indent="-228594" algn="ctr">
              <a:buFontTx/>
              <a:buBlip>
                <a:blip r:embed="rId3"/>
              </a:buBlip>
              <a:defRPr/>
            </a:lvl3pPr>
            <a:lvl4pPr marL="1600160" indent="-228594" algn="ctr">
              <a:buFontTx/>
              <a:buBlip>
                <a:blip r:embed="rId3"/>
              </a:buBlip>
              <a:defRPr/>
            </a:lvl4pPr>
            <a:lvl5pPr marL="2057349" indent="-228594" algn="ctr">
              <a:buFontTx/>
              <a:buBlip>
                <a:blip r:embed="rId3"/>
              </a:buBlip>
              <a:defRPr/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cxnSp>
        <p:nvCxnSpPr>
          <p:cNvPr id="13" name="Łącznik prosty 12"/>
          <p:cNvCxnSpPr/>
          <p:nvPr userDrawn="1"/>
        </p:nvCxnSpPr>
        <p:spPr>
          <a:xfrm flipV="1">
            <a:off x="0" y="1843551"/>
            <a:ext cx="791997" cy="4358"/>
          </a:xfrm>
          <a:prstGeom prst="line">
            <a:avLst/>
          </a:prstGeom>
          <a:ln w="38100">
            <a:solidFill>
              <a:srgbClr val="A700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ytuł 1"/>
          <p:cNvSpPr>
            <a:spLocks noGrp="1"/>
          </p:cNvSpPr>
          <p:nvPr>
            <p:ph type="title" hasCustomPrompt="1"/>
          </p:nvPr>
        </p:nvSpPr>
        <p:spPr>
          <a:xfrm>
            <a:off x="0" y="3"/>
            <a:ext cx="9144000" cy="78377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 dirty="0" smtClean="0"/>
              <a:t>Kliknij, aby dodać tekst</a:t>
            </a:r>
            <a:endParaRPr lang="pl-PL" dirty="0"/>
          </a:p>
        </p:txBody>
      </p:sp>
      <p:sp>
        <p:nvSpPr>
          <p:cNvPr id="24" name="Symbol zastępczy zawartości 3"/>
          <p:cNvSpPr>
            <a:spLocks noGrp="1"/>
          </p:cNvSpPr>
          <p:nvPr>
            <p:ph sz="half" idx="10" hasCustomPrompt="1"/>
          </p:nvPr>
        </p:nvSpPr>
        <p:spPr>
          <a:xfrm>
            <a:off x="4848225" y="5410376"/>
            <a:ext cx="4047582" cy="1371754"/>
          </a:xfrm>
        </p:spPr>
        <p:txBody>
          <a:bodyPr/>
          <a:lstStyle>
            <a:lvl1pPr marL="228594" indent="-228594">
              <a:buFontTx/>
              <a:buBlip>
                <a:blip r:embed="rId3"/>
              </a:buBlip>
              <a:defRPr/>
            </a:lvl1pPr>
            <a:lvl2pPr marL="685783" indent="-228594">
              <a:buFontTx/>
              <a:buBlip>
                <a:blip r:embed="rId3"/>
              </a:buBlip>
              <a:defRPr/>
            </a:lvl2pPr>
            <a:lvl3pPr marL="914377" indent="0">
              <a:buFontTx/>
              <a:buNone/>
              <a:defRPr baseline="0"/>
            </a:lvl3pPr>
            <a:lvl4pPr marL="1371566" indent="0">
              <a:buFontTx/>
              <a:buNone/>
              <a:defRPr/>
            </a:lvl4pPr>
            <a:lvl5pPr marL="1828755" indent="0">
              <a:buFontTx/>
              <a:buNone/>
              <a:defRPr/>
            </a:lvl5pPr>
          </a:lstStyle>
          <a:p>
            <a:pPr lvl="2"/>
            <a:r>
              <a:rPr lang="pl-PL" dirty="0" smtClean="0"/>
              <a:t>Kliknij, aby dodać tekst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8943739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701710" y="6473416"/>
            <a:ext cx="442292" cy="384584"/>
          </a:xfrm>
          <a:solidFill>
            <a:srgbClr val="CBD8E1"/>
          </a:solidFill>
        </p:spPr>
        <p:txBody>
          <a:bodyPr/>
          <a:lstStyle>
            <a:lvl1pPr algn="ctr">
              <a:defRPr/>
            </a:lvl1pPr>
          </a:lstStyle>
          <a:p>
            <a:fld id="{2B0EF08B-398F-4A13-BCD3-80E25C45207C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9" name="Symbol zastępczy tytułu 1"/>
          <p:cNvSpPr>
            <a:spLocks noGrp="1"/>
          </p:cNvSpPr>
          <p:nvPr>
            <p:ph type="title"/>
          </p:nvPr>
        </p:nvSpPr>
        <p:spPr>
          <a:xfrm>
            <a:off x="0" y="3"/>
            <a:ext cx="9144000" cy="783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cxnSp>
        <p:nvCxnSpPr>
          <p:cNvPr id="7" name="Łącznik prosty 6"/>
          <p:cNvCxnSpPr/>
          <p:nvPr userDrawn="1"/>
        </p:nvCxnSpPr>
        <p:spPr>
          <a:xfrm>
            <a:off x="4016829" y="792480"/>
            <a:ext cx="5130000" cy="0"/>
          </a:xfrm>
          <a:prstGeom prst="line">
            <a:avLst/>
          </a:prstGeom>
          <a:ln w="38100">
            <a:solidFill>
              <a:srgbClr val="A700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upa 10"/>
          <p:cNvGrpSpPr/>
          <p:nvPr userDrawn="1"/>
        </p:nvGrpSpPr>
        <p:grpSpPr>
          <a:xfrm>
            <a:off x="-17" y="6475908"/>
            <a:ext cx="8740701" cy="382092"/>
            <a:chOff x="-17" y="6475908"/>
            <a:chExt cx="8740701" cy="382092"/>
          </a:xfrm>
        </p:grpSpPr>
        <p:sp>
          <p:nvSpPr>
            <p:cNvPr id="15" name="pole tekstowe 14"/>
            <p:cNvSpPr txBox="1"/>
            <p:nvPr userDrawn="1"/>
          </p:nvSpPr>
          <p:spPr>
            <a:xfrm>
              <a:off x="0" y="6475908"/>
              <a:ext cx="8740684" cy="382092"/>
            </a:xfrm>
            <a:prstGeom prst="rect">
              <a:avLst/>
            </a:prstGeom>
            <a:solidFill>
              <a:srgbClr val="810029"/>
            </a:solidFill>
            <a:ln>
              <a:solidFill>
                <a:srgbClr val="C00000"/>
              </a:solidFill>
            </a:ln>
          </p:spPr>
          <p:txBody>
            <a:bodyPr wrap="square" numCol="1" rtlCol="0" anchor="ctr">
              <a:noAutofit/>
            </a:bodyPr>
            <a:lstStyle/>
            <a:p>
              <a:pPr marL="1168400" indent="-263525" algn="l">
                <a:lnSpc>
                  <a:spcPct val="150000"/>
                </a:lnSpc>
              </a:pPr>
              <a:r>
                <a:rPr lang="pl-PL" sz="1400" b="1" spc="100" dirty="0" smtClean="0">
                  <a:solidFill>
                    <a:schemeClr val="bg1"/>
                  </a:solidFill>
                  <a:effectLst/>
                  <a:latin typeface="+mj-lt"/>
                </a:rPr>
                <a:t>Przedsiębiorczość w warunkach globalizacji</a:t>
              </a:r>
              <a:endParaRPr lang="pl-PL" sz="1400" b="1" spc="100" dirty="0">
                <a:solidFill>
                  <a:schemeClr val="bg1"/>
                </a:solidFill>
                <a:effectLst/>
                <a:latin typeface="+mj-lt"/>
              </a:endParaRPr>
            </a:p>
          </p:txBody>
        </p:sp>
        <p:cxnSp>
          <p:nvCxnSpPr>
            <p:cNvPr id="17" name="Łącznik prosty 16"/>
            <p:cNvCxnSpPr/>
            <p:nvPr userDrawn="1"/>
          </p:nvCxnSpPr>
          <p:spPr>
            <a:xfrm>
              <a:off x="4690533" y="6666954"/>
              <a:ext cx="4041684" cy="0"/>
            </a:xfrm>
            <a:prstGeom prst="line">
              <a:avLst/>
            </a:prstGeom>
            <a:ln w="22225">
              <a:solidFill>
                <a:srgbClr val="7AA6C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Łącznik prosty 9"/>
            <p:cNvCxnSpPr/>
            <p:nvPr userDrawn="1"/>
          </p:nvCxnSpPr>
          <p:spPr>
            <a:xfrm flipV="1">
              <a:off x="-17" y="6666954"/>
              <a:ext cx="868438" cy="0"/>
            </a:xfrm>
            <a:prstGeom prst="line">
              <a:avLst/>
            </a:prstGeom>
            <a:ln w="22225">
              <a:solidFill>
                <a:srgbClr val="7AA6C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Symbol zastępczy zawartości 3"/>
          <p:cNvSpPr>
            <a:spLocks noGrp="1"/>
          </p:cNvSpPr>
          <p:nvPr>
            <p:ph sz="half" idx="2"/>
          </p:nvPr>
        </p:nvSpPr>
        <p:spPr>
          <a:xfrm>
            <a:off x="254000" y="1114700"/>
            <a:ext cx="8641807" cy="5169551"/>
          </a:xfrm>
        </p:spPr>
        <p:txBody>
          <a:bodyPr anchor="ctr"/>
          <a:lstStyle>
            <a:lvl1pPr marL="228594" indent="-228594">
              <a:lnSpc>
                <a:spcPct val="150000"/>
              </a:lnSpc>
              <a:buFontTx/>
              <a:buBlip>
                <a:blip r:embed="rId3"/>
              </a:buBlip>
              <a:defRPr/>
            </a:lvl1pPr>
            <a:lvl2pPr marL="685783" indent="-228594">
              <a:lnSpc>
                <a:spcPct val="150000"/>
              </a:lnSpc>
              <a:buFontTx/>
              <a:buBlip>
                <a:blip r:embed="rId3"/>
              </a:buBlip>
              <a:defRPr/>
            </a:lvl2pPr>
            <a:lvl3pPr marL="1142971" indent="-228594">
              <a:lnSpc>
                <a:spcPct val="150000"/>
              </a:lnSpc>
              <a:buFontTx/>
              <a:buBlip>
                <a:blip r:embed="rId3"/>
              </a:buBlip>
              <a:defRPr/>
            </a:lvl3pPr>
            <a:lvl4pPr marL="1600160" indent="-228594">
              <a:lnSpc>
                <a:spcPct val="150000"/>
              </a:lnSpc>
              <a:buFontTx/>
              <a:buBlip>
                <a:blip r:embed="rId3"/>
              </a:buBlip>
              <a:defRPr/>
            </a:lvl4pPr>
            <a:lvl5pPr marL="2057349" indent="-228594">
              <a:lnSpc>
                <a:spcPct val="150000"/>
              </a:lnSpc>
              <a:buFontTx/>
              <a:buBlip>
                <a:blip r:embed="rId3"/>
              </a:buBlip>
              <a:defRPr/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97843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3"/>
            <a:ext cx="9144000" cy="783771"/>
          </a:xfrm>
        </p:spPr>
        <p:txBody>
          <a:bodyPr/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29151" y="1114700"/>
            <a:ext cx="4266656" cy="5169551"/>
          </a:xfrm>
        </p:spPr>
        <p:txBody>
          <a:bodyPr/>
          <a:lstStyle>
            <a:lvl1pPr marL="228594" indent="-228594">
              <a:buFontTx/>
              <a:buBlip>
                <a:blip r:embed="rId2"/>
              </a:buBlip>
              <a:defRPr/>
            </a:lvl1pPr>
            <a:lvl2pPr marL="685783" indent="-228594">
              <a:buFontTx/>
              <a:buBlip>
                <a:blip r:embed="rId2"/>
              </a:buBlip>
              <a:defRPr/>
            </a:lvl2pPr>
            <a:lvl3pPr marL="1142971" indent="-228594">
              <a:buFontTx/>
              <a:buBlip>
                <a:blip r:embed="rId2"/>
              </a:buBlip>
              <a:defRPr/>
            </a:lvl3pPr>
            <a:lvl4pPr marL="1600160" indent="-228594">
              <a:buFontTx/>
              <a:buBlip>
                <a:blip r:embed="rId2"/>
              </a:buBlip>
              <a:defRPr/>
            </a:lvl4pPr>
            <a:lvl5pPr marL="2057349" indent="-228594"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cxnSp>
        <p:nvCxnSpPr>
          <p:cNvPr id="8" name="Łącznik prosty 7"/>
          <p:cNvCxnSpPr/>
          <p:nvPr userDrawn="1"/>
        </p:nvCxnSpPr>
        <p:spPr>
          <a:xfrm>
            <a:off x="4016829" y="792480"/>
            <a:ext cx="5130000" cy="0"/>
          </a:xfrm>
          <a:prstGeom prst="line">
            <a:avLst/>
          </a:prstGeom>
          <a:ln w="38100">
            <a:solidFill>
              <a:srgbClr val="A700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Symbol zastępczy zawartości 3"/>
          <p:cNvSpPr>
            <a:spLocks noGrp="1"/>
          </p:cNvSpPr>
          <p:nvPr>
            <p:ph sz="half" idx="13"/>
          </p:nvPr>
        </p:nvSpPr>
        <p:spPr>
          <a:xfrm>
            <a:off x="243417" y="1114700"/>
            <a:ext cx="4266656" cy="5169551"/>
          </a:xfrm>
        </p:spPr>
        <p:txBody>
          <a:bodyPr/>
          <a:lstStyle>
            <a:lvl1pPr marL="228594" indent="-228594">
              <a:buFontTx/>
              <a:buBlip>
                <a:blip r:embed="rId2"/>
              </a:buBlip>
              <a:defRPr/>
            </a:lvl1pPr>
            <a:lvl2pPr marL="685783" indent="-228594">
              <a:buFontTx/>
              <a:buBlip>
                <a:blip r:embed="rId2"/>
              </a:buBlip>
              <a:defRPr/>
            </a:lvl2pPr>
            <a:lvl3pPr marL="1142971" indent="-228594">
              <a:buFontTx/>
              <a:buBlip>
                <a:blip r:embed="rId2"/>
              </a:buBlip>
              <a:defRPr/>
            </a:lvl3pPr>
            <a:lvl4pPr marL="1600160" indent="-228594">
              <a:buFontTx/>
              <a:buBlip>
                <a:blip r:embed="rId2"/>
              </a:buBlip>
              <a:defRPr/>
            </a:lvl4pPr>
            <a:lvl5pPr marL="2057349" indent="-228594"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27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701710" y="6473416"/>
            <a:ext cx="442292" cy="390560"/>
          </a:xfrm>
          <a:solidFill>
            <a:srgbClr val="CBD8E1"/>
          </a:solidFill>
        </p:spPr>
        <p:txBody>
          <a:bodyPr/>
          <a:lstStyle>
            <a:lvl1pPr algn="ctr">
              <a:defRPr/>
            </a:lvl1pPr>
          </a:lstStyle>
          <a:p>
            <a:fld id="{2B0EF08B-398F-4A13-BCD3-80E25C45207C}" type="slidenum">
              <a:rPr lang="pl-PL" smtClean="0"/>
              <a:pPr/>
              <a:t>‹#›</a:t>
            </a:fld>
            <a:endParaRPr lang="pl-PL" dirty="0"/>
          </a:p>
        </p:txBody>
      </p:sp>
      <p:grpSp>
        <p:nvGrpSpPr>
          <p:cNvPr id="28" name="Grupa 27"/>
          <p:cNvGrpSpPr/>
          <p:nvPr userDrawn="1"/>
        </p:nvGrpSpPr>
        <p:grpSpPr>
          <a:xfrm>
            <a:off x="-17" y="6475908"/>
            <a:ext cx="8740701" cy="382092"/>
            <a:chOff x="-17" y="6475908"/>
            <a:chExt cx="8740701" cy="382092"/>
          </a:xfrm>
        </p:grpSpPr>
        <p:sp>
          <p:nvSpPr>
            <p:cNvPr id="29" name="pole tekstowe 28"/>
            <p:cNvSpPr txBox="1"/>
            <p:nvPr userDrawn="1"/>
          </p:nvSpPr>
          <p:spPr>
            <a:xfrm>
              <a:off x="0" y="6475908"/>
              <a:ext cx="8740684" cy="382092"/>
            </a:xfrm>
            <a:prstGeom prst="rect">
              <a:avLst/>
            </a:prstGeom>
            <a:solidFill>
              <a:srgbClr val="810029"/>
            </a:solidFill>
            <a:ln>
              <a:solidFill>
                <a:srgbClr val="C00000"/>
              </a:solidFill>
            </a:ln>
          </p:spPr>
          <p:txBody>
            <a:bodyPr wrap="square" numCol="1" rtlCol="0" anchor="ctr">
              <a:noAutofit/>
            </a:bodyPr>
            <a:lstStyle/>
            <a:p>
              <a:pPr marL="1168400" indent="-263525" algn="l">
                <a:lnSpc>
                  <a:spcPct val="150000"/>
                </a:lnSpc>
              </a:pPr>
              <a:r>
                <a:rPr lang="pl-PL" sz="1400" b="1" spc="100" dirty="0" smtClean="0">
                  <a:solidFill>
                    <a:schemeClr val="bg1"/>
                  </a:solidFill>
                  <a:effectLst/>
                  <a:latin typeface="+mj-lt"/>
                </a:rPr>
                <a:t>Przedsiębiorczość w warunkach globalizacji</a:t>
              </a:r>
              <a:endParaRPr lang="pl-PL" sz="1400" b="1" spc="100" dirty="0">
                <a:solidFill>
                  <a:schemeClr val="bg1"/>
                </a:solidFill>
                <a:effectLst/>
                <a:latin typeface="+mj-lt"/>
              </a:endParaRPr>
            </a:p>
          </p:txBody>
        </p:sp>
        <p:cxnSp>
          <p:nvCxnSpPr>
            <p:cNvPr id="30" name="Łącznik prosty 29"/>
            <p:cNvCxnSpPr/>
            <p:nvPr userDrawn="1"/>
          </p:nvCxnSpPr>
          <p:spPr>
            <a:xfrm>
              <a:off x="4690533" y="6666954"/>
              <a:ext cx="4041684" cy="0"/>
            </a:xfrm>
            <a:prstGeom prst="line">
              <a:avLst/>
            </a:prstGeom>
            <a:ln w="22225">
              <a:solidFill>
                <a:srgbClr val="7AA6C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Łącznik prosty 30"/>
            <p:cNvCxnSpPr/>
            <p:nvPr userDrawn="1"/>
          </p:nvCxnSpPr>
          <p:spPr>
            <a:xfrm flipV="1">
              <a:off x="-17" y="6666954"/>
              <a:ext cx="868438" cy="0"/>
            </a:xfrm>
            <a:prstGeom prst="line">
              <a:avLst/>
            </a:prstGeom>
            <a:ln w="22225">
              <a:solidFill>
                <a:srgbClr val="7AA6C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4815406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A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37B30-7889-4C37-AC16-CCB60D94D20E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2506061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0" y="3"/>
            <a:ext cx="9144000" cy="783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48195" y="1132117"/>
            <a:ext cx="8654143" cy="5044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B2132-72A8-443D-970F-8AFCFB54CBAB}" type="slidenum">
              <a:rPr lang="pl-PL" smtClean="0"/>
              <a:pPr/>
              <a:t>‹#›</a:t>
            </a:fld>
            <a:endParaRPr lang="pl-PL" dirty="0"/>
          </a:p>
        </p:txBody>
      </p:sp>
      <p:cxnSp>
        <p:nvCxnSpPr>
          <p:cNvPr id="7" name="Łącznik prosty 6"/>
          <p:cNvCxnSpPr/>
          <p:nvPr userDrawn="1"/>
        </p:nvCxnSpPr>
        <p:spPr>
          <a:xfrm>
            <a:off x="4016829" y="792480"/>
            <a:ext cx="5130000" cy="0"/>
          </a:xfrm>
          <a:prstGeom prst="line">
            <a:avLst/>
          </a:prstGeom>
          <a:ln w="38100">
            <a:solidFill>
              <a:srgbClr val="8100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464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134" r:id="rId1"/>
    <p:sldLayoutId id="2147485135" r:id="rId2"/>
    <p:sldLayoutId id="2147485136" r:id="rId3"/>
    <p:sldLayoutId id="2147485137" r:id="rId4"/>
  </p:sldLayoutIdLst>
  <p:transition spd="slow">
    <p:fade/>
  </p:transition>
  <p:timing>
    <p:tnLst>
      <p:par>
        <p:cTn id="1" dur="indefinite" restart="never" nodeType="tmRoot"/>
      </p:par>
    </p:tnLst>
  </p:timing>
  <p:hf hdr="0" dt="0"/>
  <p:txStyles>
    <p:titleStyle>
      <a:lvl1pPr algn="r" defTabSz="914377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rgbClr val="2D5265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Tx/>
        <a:buBlip>
          <a:blip r:embed="rId6"/>
        </a:buBlip>
        <a:defRPr sz="2800" kern="1200">
          <a:solidFill>
            <a:srgbClr val="2D5265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Tx/>
        <a:buBlip>
          <a:blip r:embed="rId6"/>
        </a:buBlip>
        <a:defRPr sz="2400" kern="1200">
          <a:solidFill>
            <a:srgbClr val="2D5265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Tx/>
        <a:buBlip>
          <a:blip r:embed="rId6"/>
        </a:buBlip>
        <a:defRPr sz="2000" kern="1200">
          <a:solidFill>
            <a:srgbClr val="2D5265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Tx/>
        <a:buBlip>
          <a:blip r:embed="rId6"/>
        </a:buBlip>
        <a:defRPr sz="1800" kern="1200">
          <a:solidFill>
            <a:srgbClr val="2D5265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Tx/>
        <a:buBlip>
          <a:blip r:embed="rId6"/>
        </a:buBlip>
        <a:defRPr sz="1800" kern="1200">
          <a:solidFill>
            <a:srgbClr val="2D5265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51520" y="2624668"/>
            <a:ext cx="8644287" cy="26919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594" indent="-228594" algn="ctr" defTabSz="914377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Blip>
                <a:blip r:embed="rId3"/>
              </a:buBlip>
              <a:defRPr sz="2800" kern="1200">
                <a:solidFill>
                  <a:srgbClr val="2D5265"/>
                </a:solidFill>
                <a:latin typeface="+mn-lt"/>
                <a:ea typeface="+mn-ea"/>
                <a:cs typeface="+mn-cs"/>
              </a:defRPr>
            </a:lvl1pPr>
            <a:lvl2pPr marL="685783" indent="-228594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3"/>
              </a:buBlip>
              <a:defRPr sz="2400" kern="1200">
                <a:solidFill>
                  <a:srgbClr val="2D5265"/>
                </a:solidFill>
                <a:latin typeface="+mn-lt"/>
                <a:ea typeface="+mn-ea"/>
                <a:cs typeface="+mn-cs"/>
              </a:defRPr>
            </a:lvl2pPr>
            <a:lvl3pPr marL="1142971" indent="-228594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3"/>
              </a:buBlip>
              <a:defRPr sz="2000" kern="1200">
                <a:solidFill>
                  <a:srgbClr val="2D5265"/>
                </a:solidFill>
                <a:latin typeface="+mn-lt"/>
                <a:ea typeface="+mn-ea"/>
                <a:cs typeface="+mn-cs"/>
              </a:defRPr>
            </a:lvl3pPr>
            <a:lvl4pPr marL="1600160" indent="-228594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3"/>
              </a:buBlip>
              <a:defRPr sz="1800" kern="1200">
                <a:solidFill>
                  <a:srgbClr val="2D5265"/>
                </a:solidFill>
                <a:latin typeface="+mn-lt"/>
                <a:ea typeface="+mn-ea"/>
                <a:cs typeface="+mn-cs"/>
              </a:defRPr>
            </a:lvl4pPr>
            <a:lvl5pPr marL="2057349" indent="-228594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3"/>
              </a:buBlip>
              <a:defRPr sz="1800" kern="1200">
                <a:solidFill>
                  <a:srgbClr val="2D5265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Tx/>
              <a:buNone/>
            </a:pPr>
            <a:r>
              <a:rPr lang="pl-PL" sz="4400" b="1" dirty="0" smtClean="0"/>
              <a:t>II. Różne rodzaje przedsiębiorczości</a:t>
            </a:r>
          </a:p>
          <a:p>
            <a:pPr marL="0" indent="0" fontAlgn="auto">
              <a:spcAft>
                <a:spcPts val="0"/>
              </a:spcAft>
              <a:buFontTx/>
              <a:buNone/>
            </a:pPr>
            <a:r>
              <a:rPr lang="pl-PL" altLang="pl-PL" sz="3600" b="1" cap="small" dirty="0" smtClean="0"/>
              <a:t>Część. 2</a:t>
            </a:r>
            <a:endParaRPr lang="pl-PL" altLang="pl-PL" sz="3600" b="1" cap="small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pl-PL" sz="2400" dirty="0"/>
              <a:t>Przedsiębiorczość międzynarodowa</a:t>
            </a:r>
            <a:endParaRPr lang="pl-PL" sz="2400" dirty="0"/>
          </a:p>
        </p:txBody>
      </p:sp>
      <p:sp>
        <p:nvSpPr>
          <p:cNvPr id="38915" name="Symbol zastępczy zawartości 3"/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pl-PL" altLang="pl-PL" sz="2400" dirty="0"/>
              <a:t> Postęp techniczny, integracja, </a:t>
            </a:r>
            <a:r>
              <a:rPr lang="pl-PL" altLang="pl-PL" sz="2400" dirty="0" smtClean="0"/>
              <a:t>globalizacja.</a:t>
            </a:r>
            <a:endParaRPr lang="pl-PL" altLang="pl-PL" sz="2400" dirty="0"/>
          </a:p>
          <a:p>
            <a:pPr fontAlgn="base">
              <a:spcAft>
                <a:spcPct val="0"/>
              </a:spcAft>
            </a:pPr>
            <a:r>
              <a:rPr lang="pl-PL" altLang="pl-PL" sz="2400" dirty="0"/>
              <a:t> Firmy </a:t>
            </a:r>
            <a:r>
              <a:rPr lang="pl-PL" altLang="pl-PL" sz="2400" dirty="0" err="1"/>
              <a:t>Born</a:t>
            </a:r>
            <a:r>
              <a:rPr lang="pl-PL" altLang="pl-PL" sz="2400" dirty="0"/>
              <a:t> </a:t>
            </a:r>
            <a:r>
              <a:rPr lang="pl-PL" altLang="pl-PL" sz="2400" dirty="0" err="1" smtClean="0"/>
              <a:t>global</a:t>
            </a:r>
            <a:r>
              <a:rPr lang="pl-PL" altLang="pl-PL" sz="2400" dirty="0" smtClean="0"/>
              <a:t>.</a:t>
            </a:r>
            <a:endParaRPr lang="pl-PL" altLang="pl-PL" sz="2400" dirty="0"/>
          </a:p>
          <a:p>
            <a:pPr fontAlgn="base">
              <a:spcAft>
                <a:spcPct val="0"/>
              </a:spcAft>
            </a:pPr>
            <a:r>
              <a:rPr lang="pl-PL" altLang="pl-PL" sz="2400" dirty="0"/>
              <a:t> Eksportowy small </a:t>
            </a:r>
            <a:r>
              <a:rPr lang="pl-PL" altLang="pl-PL" sz="2400" dirty="0" smtClean="0"/>
              <a:t>business.</a:t>
            </a:r>
            <a:endParaRPr lang="pl-PL" altLang="pl-PL" sz="2400" dirty="0"/>
          </a:p>
          <a:p>
            <a:pPr fontAlgn="base">
              <a:spcAft>
                <a:spcPct val="0"/>
              </a:spcAft>
            </a:pPr>
            <a:r>
              <a:rPr lang="pl-PL" altLang="pl-PL" sz="2400" dirty="0"/>
              <a:t> Dominacja gigantów w biznesie </a:t>
            </a:r>
            <a:r>
              <a:rPr lang="pl-PL" altLang="pl-PL" sz="2400" dirty="0" smtClean="0"/>
              <a:t>międzynarodowym.</a:t>
            </a:r>
            <a:endParaRPr lang="pl-PL" altLang="pl-PL" sz="2400" dirty="0"/>
          </a:p>
          <a:p>
            <a:pPr fontAlgn="base">
              <a:spcAft>
                <a:spcPct val="0"/>
              </a:spcAft>
            </a:pPr>
            <a:endParaRPr lang="pl-PL" altLang="pl-PL" sz="2400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EF08B-398F-4A13-BCD3-80E25C45207C}" type="slidenum">
              <a:rPr lang="pl-PL" smtClean="0"/>
              <a:pPr/>
              <a:t>10</a:t>
            </a:fld>
            <a:endParaRPr lang="pl-PL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Symbol zastępczy numeru slajdu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2C5994"/>
              </a:buClr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B11E1E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2C5994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6B5A878-7B99-441C-8F19-3CE3C0CC3726}" type="slidenum">
              <a:rPr lang="en-US" altLang="pl-PL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US" altLang="pl-PL" smtClean="0">
              <a:solidFill>
                <a:schemeClr val="bg1"/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pl-PL" sz="2400" dirty="0"/>
              <a:t>Internacjonalizacja początkujących firm</a:t>
            </a:r>
            <a:endParaRPr lang="pl-PL" sz="2400" dirty="0"/>
          </a:p>
        </p:txBody>
      </p:sp>
      <p:pic>
        <p:nvPicPr>
          <p:cNvPr id="62468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37" y="1180670"/>
            <a:ext cx="8569325" cy="489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pl-PL" sz="2400" dirty="0"/>
              <a:t>Franczyza (franchising)</a:t>
            </a:r>
            <a:endParaRPr lang="pl-PL" sz="2400" dirty="0"/>
          </a:p>
        </p:txBody>
      </p:sp>
      <p:sp>
        <p:nvSpPr>
          <p:cNvPr id="39939" name="Symbol zastępczy zawartości 3"/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pl-PL" altLang="pl-PL" sz="2400" dirty="0"/>
              <a:t> Prawdziwa przedsiębiorczość?</a:t>
            </a:r>
          </a:p>
          <a:p>
            <a:pPr fontAlgn="base">
              <a:spcAft>
                <a:spcPct val="0"/>
              </a:spcAft>
            </a:pPr>
            <a:r>
              <a:rPr lang="pl-PL" altLang="pl-PL" sz="2400" dirty="0" smtClean="0"/>
              <a:t> Szansa </a:t>
            </a:r>
            <a:r>
              <a:rPr lang="pl-PL" altLang="pl-PL" sz="2400" dirty="0"/>
              <a:t>rozwoju w </a:t>
            </a:r>
            <a:r>
              <a:rPr lang="pl-PL" altLang="pl-PL" sz="2400" dirty="0" smtClean="0"/>
              <a:t>usługach.</a:t>
            </a:r>
            <a:endParaRPr lang="pl-PL" altLang="pl-PL" sz="2400" dirty="0"/>
          </a:p>
          <a:p>
            <a:pPr fontAlgn="base">
              <a:spcAft>
                <a:spcPct val="0"/>
              </a:spcAft>
            </a:pPr>
            <a:r>
              <a:rPr lang="pl-PL" altLang="pl-PL" sz="2400" dirty="0" smtClean="0"/>
              <a:t> Własny </a:t>
            </a:r>
            <a:r>
              <a:rPr lang="pl-PL" altLang="pl-PL" sz="2400" dirty="0"/>
              <a:t>biznes bez własnego </a:t>
            </a:r>
            <a:r>
              <a:rPr lang="pl-PL" altLang="pl-PL" sz="2400" dirty="0" smtClean="0"/>
              <a:t>pomysłu.</a:t>
            </a:r>
            <a:endParaRPr lang="pl-PL" altLang="pl-PL" sz="2400" dirty="0"/>
          </a:p>
          <a:p>
            <a:pPr fontAlgn="base">
              <a:spcAft>
                <a:spcPct val="0"/>
              </a:spcAft>
            </a:pPr>
            <a:r>
              <a:rPr lang="pl-PL" altLang="pl-PL" sz="2400" dirty="0" smtClean="0"/>
              <a:t> Rozkwit </a:t>
            </a:r>
            <a:r>
              <a:rPr lang="pl-PL" altLang="pl-PL" sz="2400" dirty="0"/>
              <a:t>franchisingu w </a:t>
            </a:r>
            <a:r>
              <a:rPr lang="pl-PL" altLang="pl-PL" sz="2400" dirty="0" smtClean="0"/>
              <a:t>Polsce.</a:t>
            </a:r>
            <a:endParaRPr lang="pl-PL" altLang="pl-PL" sz="2400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EF08B-398F-4A13-BCD3-80E25C45207C}" type="slidenum">
              <a:rPr lang="pl-PL" smtClean="0"/>
              <a:pPr/>
              <a:t>12</a:t>
            </a:fld>
            <a:endParaRPr lang="pl-PL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pl-PL" sz="2400" dirty="0"/>
              <a:t>Przedsiębiorczość korporacyjna</a:t>
            </a:r>
            <a:endParaRPr lang="pl-PL" sz="2400" dirty="0"/>
          </a:p>
        </p:txBody>
      </p:sp>
      <p:sp>
        <p:nvSpPr>
          <p:cNvPr id="44035" name="Symbol zastępczy zawartości 3"/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pl-PL" altLang="pl-PL" sz="2400" dirty="0"/>
              <a:t> Reakcja koncernów na firmy </a:t>
            </a:r>
            <a:r>
              <a:rPr lang="pl-PL" altLang="pl-PL" sz="2400" dirty="0" smtClean="0"/>
              <a:t>high-</a:t>
            </a:r>
            <a:r>
              <a:rPr lang="pl-PL" altLang="pl-PL" sz="2400" dirty="0" err="1" smtClean="0"/>
              <a:t>tech</a:t>
            </a:r>
            <a:r>
              <a:rPr lang="pl-PL" altLang="pl-PL" sz="2400" dirty="0" smtClean="0"/>
              <a:t>.</a:t>
            </a:r>
            <a:endParaRPr lang="pl-PL" altLang="pl-PL" sz="2400" dirty="0"/>
          </a:p>
          <a:p>
            <a:pPr fontAlgn="base">
              <a:spcAft>
                <a:spcPct val="0"/>
              </a:spcAft>
            </a:pPr>
            <a:r>
              <a:rPr lang="pl-PL" altLang="pl-PL" sz="2400" dirty="0"/>
              <a:t> Awans poziomy dla ambitnych </a:t>
            </a:r>
            <a:r>
              <a:rPr lang="pl-PL" altLang="pl-PL" sz="2400" dirty="0" smtClean="0"/>
              <a:t>pracowników.</a:t>
            </a:r>
            <a:endParaRPr lang="pl-PL" altLang="pl-PL" sz="2400" dirty="0"/>
          </a:p>
          <a:p>
            <a:pPr fontAlgn="base">
              <a:spcAft>
                <a:spcPct val="0"/>
              </a:spcAft>
            </a:pPr>
            <a:r>
              <a:rPr lang="pl-PL" altLang="pl-PL" sz="2400" dirty="0"/>
              <a:t> Jak działa firma w firmie?</a:t>
            </a:r>
          </a:p>
          <a:p>
            <a:pPr fontAlgn="base">
              <a:spcAft>
                <a:spcPct val="0"/>
              </a:spcAft>
            </a:pPr>
            <a:r>
              <a:rPr lang="pl-PL" altLang="pl-PL" sz="2400" dirty="0"/>
              <a:t> Efekty dla </a:t>
            </a:r>
            <a:r>
              <a:rPr lang="pl-PL" altLang="pl-PL" sz="2400" dirty="0" smtClean="0"/>
              <a:t>gospodarki.</a:t>
            </a:r>
            <a:endParaRPr lang="pl-PL" altLang="pl-PL" sz="2400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EF08B-398F-4A13-BCD3-80E25C45207C}" type="slidenum">
              <a:rPr lang="pl-PL" smtClean="0"/>
              <a:pPr/>
              <a:t>13</a:t>
            </a:fld>
            <a:endParaRPr lang="pl-PL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pl-PL" sz="2400" dirty="0"/>
              <a:t>Przedsiębiorczość </a:t>
            </a:r>
            <a:r>
              <a:rPr lang="pl-PL" sz="2400" dirty="0"/>
              <a:t>poza sferą gospodarki</a:t>
            </a:r>
            <a:endParaRPr lang="pl-PL" sz="2400" dirty="0"/>
          </a:p>
        </p:txBody>
      </p:sp>
      <p:pic>
        <p:nvPicPr>
          <p:cNvPr id="65539" name="Symbol zastępczy zawartości 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1712436"/>
            <a:ext cx="8642350" cy="3974465"/>
          </a:xfrm>
        </p:spPr>
      </p:pic>
      <p:sp>
        <p:nvSpPr>
          <p:cNvPr id="5" name="Prostokąt zaokrąglony 4"/>
          <p:cNvSpPr/>
          <p:nvPr/>
        </p:nvSpPr>
        <p:spPr>
          <a:xfrm>
            <a:off x="6084168" y="2492896"/>
            <a:ext cx="2519363" cy="3194005"/>
          </a:xfrm>
          <a:prstGeom prst="roundRect">
            <a:avLst/>
          </a:prstGeom>
          <a:solidFill>
            <a:srgbClr val="FFFF00">
              <a:alpha val="1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>
              <a:solidFill>
                <a:prstClr val="white"/>
              </a:solidFill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EF08B-398F-4A13-BCD3-80E25C45207C}" type="slidenum">
              <a:rPr lang="pl-PL" smtClean="0"/>
              <a:pPr/>
              <a:t>14</a:t>
            </a:fld>
            <a:endParaRPr lang="pl-PL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pl-PL" sz="2400" dirty="0"/>
              <a:t>Przedsiębiorczość akademicka</a:t>
            </a:r>
            <a:endParaRPr lang="pl-PL" sz="2400" dirty="0"/>
          </a:p>
        </p:txBody>
      </p:sp>
      <p:sp>
        <p:nvSpPr>
          <p:cNvPr id="46083" name="Symbol zastępczy zawartości 3"/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pl-PL" altLang="pl-PL" sz="2400" dirty="0"/>
              <a:t> Uniwersytet (szkoła wyższa) III </a:t>
            </a:r>
            <a:r>
              <a:rPr lang="pl-PL" altLang="pl-PL" sz="2400" dirty="0" smtClean="0"/>
              <a:t>Generacji.</a:t>
            </a:r>
            <a:endParaRPr lang="pl-PL" altLang="pl-PL" sz="2400" dirty="0"/>
          </a:p>
          <a:p>
            <a:pPr fontAlgn="base">
              <a:spcAft>
                <a:spcPct val="0"/>
              </a:spcAft>
            </a:pPr>
            <a:r>
              <a:rPr lang="pl-PL" altLang="pl-PL" sz="2400" dirty="0"/>
              <a:t> Holistyczne ujęcie </a:t>
            </a:r>
            <a:r>
              <a:rPr lang="pl-PL" altLang="pl-PL" sz="2400" dirty="0" smtClean="0"/>
              <a:t>PA.</a:t>
            </a:r>
            <a:endParaRPr lang="pl-PL" altLang="pl-PL" sz="2400" dirty="0"/>
          </a:p>
          <a:p>
            <a:pPr fontAlgn="base">
              <a:spcAft>
                <a:spcPct val="0"/>
              </a:spcAft>
            </a:pPr>
            <a:r>
              <a:rPr lang="pl-PL" altLang="pl-PL" sz="2400" dirty="0"/>
              <a:t>Uczony przedsiębiorcą </a:t>
            </a:r>
            <a:r>
              <a:rPr lang="pl-PL" altLang="pl-PL" sz="2400" dirty="0" smtClean="0"/>
              <a:t>- </a:t>
            </a:r>
            <a:r>
              <a:rPr lang="pl-PL" altLang="pl-PL" sz="2400" dirty="0"/>
              <a:t>synergia czy konflikt ról?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EF08B-398F-4A13-BCD3-80E25C45207C}" type="slidenum">
              <a:rPr lang="pl-PL" smtClean="0"/>
              <a:pPr/>
              <a:t>15</a:t>
            </a:fld>
            <a:endParaRPr lang="pl-PL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l-PL" sz="2000" dirty="0" smtClean="0"/>
              <a:t>Przedsiębiorczość akademicka </a:t>
            </a:r>
            <a:r>
              <a:rPr lang="pl-PL" sz="2000" dirty="0" smtClean="0"/>
              <a:t>- </a:t>
            </a:r>
            <a:r>
              <a:rPr lang="pl-PL" sz="2000" dirty="0" smtClean="0"/>
              <a:t>ujęcie holistyczne</a:t>
            </a:r>
          </a:p>
        </p:txBody>
      </p:sp>
      <p:grpSp>
        <p:nvGrpSpPr>
          <p:cNvPr id="2" name="Grupa 38"/>
          <p:cNvGrpSpPr>
            <a:grpSpLocks/>
          </p:cNvGrpSpPr>
          <p:nvPr/>
        </p:nvGrpSpPr>
        <p:grpSpPr bwMode="auto">
          <a:xfrm>
            <a:off x="468313" y="1268413"/>
            <a:ext cx="8208962" cy="4464050"/>
            <a:chOff x="468313" y="1268413"/>
            <a:chExt cx="8208962" cy="4464050"/>
          </a:xfrm>
        </p:grpSpPr>
        <p:grpSp>
          <p:nvGrpSpPr>
            <p:cNvPr id="67601" name="Group 5"/>
            <p:cNvGrpSpPr>
              <a:grpSpLocks/>
            </p:cNvGrpSpPr>
            <p:nvPr/>
          </p:nvGrpSpPr>
          <p:grpSpPr bwMode="auto">
            <a:xfrm>
              <a:off x="468313" y="1268413"/>
              <a:ext cx="8207375" cy="4464050"/>
              <a:chOff x="295" y="1026"/>
              <a:chExt cx="5170" cy="2812"/>
            </a:xfrm>
          </p:grpSpPr>
          <p:grpSp>
            <p:nvGrpSpPr>
              <p:cNvPr id="67605" name="Group 6"/>
              <p:cNvGrpSpPr>
                <a:grpSpLocks/>
              </p:cNvGrpSpPr>
              <p:nvPr/>
            </p:nvGrpSpPr>
            <p:grpSpPr bwMode="auto">
              <a:xfrm>
                <a:off x="295" y="1026"/>
                <a:ext cx="545" cy="2812"/>
                <a:chOff x="295" y="1026"/>
                <a:chExt cx="545" cy="2812"/>
              </a:xfrm>
            </p:grpSpPr>
            <p:sp>
              <p:nvSpPr>
                <p:cNvPr id="67608" name="Rectangle 7"/>
                <p:cNvSpPr>
                  <a:spLocks noChangeArrowheads="1"/>
                </p:cNvSpPr>
                <p:nvPr/>
              </p:nvSpPr>
              <p:spPr bwMode="auto">
                <a:xfrm>
                  <a:off x="295" y="1026"/>
                  <a:ext cx="545" cy="281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rgbClr val="2C5994"/>
                    </a:buClr>
                    <a:buFont typeface="Wingdings" panose="05000000000000000000" pitchFamily="2" charset="2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rgbClr val="B11E1E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2C5994"/>
                    </a:buClr>
                    <a:buFont typeface="Wingdings" panose="05000000000000000000" pitchFamily="2" charset="2"/>
                    <a:buChar char="à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endParaRPr lang="en-AU" altLang="pl-PL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67609" name="Text Box 8"/>
                <p:cNvSpPr txBox="1">
                  <a:spLocks noChangeArrowheads="1"/>
                </p:cNvSpPr>
                <p:nvPr/>
              </p:nvSpPr>
              <p:spPr bwMode="auto">
                <a:xfrm rot="-5400000">
                  <a:off x="129" y="2235"/>
                  <a:ext cx="892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rgbClr val="2C5994"/>
                    </a:buClr>
                    <a:buFont typeface="Wingdings" panose="05000000000000000000" pitchFamily="2" charset="2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rgbClr val="B11E1E"/>
                    </a:buClr>
                    <a:buFont typeface="Wingdings" panose="05000000000000000000" pitchFamily="2" charset="2"/>
                    <a:buChar char="§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2C5994"/>
                    </a:buClr>
                    <a:buFont typeface="Wingdings" panose="05000000000000000000" pitchFamily="2" charset="2"/>
                    <a:buChar char="à"/>
                    <a:defRPr sz="1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ClrTx/>
                    <a:buFontTx/>
                    <a:buNone/>
                  </a:pPr>
                  <a:r>
                    <a:rPr lang="pl-PL" altLang="pl-PL" sz="2400">
                      <a:latin typeface="Calibri" panose="020F0502020204030204" pitchFamily="34" charset="0"/>
                      <a:cs typeface="Arial" panose="020B0604020202020204" pitchFamily="34" charset="0"/>
                    </a:rPr>
                    <a:t>Uczelnia</a:t>
                  </a:r>
                </a:p>
              </p:txBody>
            </p:sp>
          </p:grpSp>
          <p:sp>
            <p:nvSpPr>
              <p:cNvPr id="67606" name="Line 9"/>
              <p:cNvSpPr>
                <a:spLocks noChangeShapeType="1"/>
              </p:cNvSpPr>
              <p:nvPr/>
            </p:nvSpPr>
            <p:spPr bwMode="auto">
              <a:xfrm flipV="1">
                <a:off x="839" y="1933"/>
                <a:ext cx="46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67607" name="Line 10"/>
              <p:cNvSpPr>
                <a:spLocks noChangeShapeType="1"/>
              </p:cNvSpPr>
              <p:nvPr/>
            </p:nvSpPr>
            <p:spPr bwMode="auto">
              <a:xfrm flipV="1">
                <a:off x="839" y="2976"/>
                <a:ext cx="46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l-PL"/>
              </a:p>
            </p:txBody>
          </p:sp>
        </p:grpSp>
        <p:grpSp>
          <p:nvGrpSpPr>
            <p:cNvPr id="67602" name="Group 11"/>
            <p:cNvGrpSpPr>
              <a:grpSpLocks/>
            </p:cNvGrpSpPr>
            <p:nvPr/>
          </p:nvGrpSpPr>
          <p:grpSpPr bwMode="auto">
            <a:xfrm>
              <a:off x="7812088" y="1268413"/>
              <a:ext cx="865187" cy="4464050"/>
              <a:chOff x="4921" y="1026"/>
              <a:chExt cx="545" cy="2812"/>
            </a:xfrm>
          </p:grpSpPr>
          <p:sp>
            <p:nvSpPr>
              <p:cNvPr id="67603" name="Rectangle 12"/>
              <p:cNvSpPr>
                <a:spLocks noChangeArrowheads="1"/>
              </p:cNvSpPr>
              <p:nvPr/>
            </p:nvSpPr>
            <p:spPr bwMode="auto">
              <a:xfrm>
                <a:off x="4921" y="1026"/>
                <a:ext cx="545" cy="2812"/>
              </a:xfrm>
              <a:prstGeom prst="rect">
                <a:avLst/>
              </a:prstGeom>
              <a:solidFill>
                <a:srgbClr val="CC9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2C5994"/>
                  </a:buClr>
                  <a:buFont typeface="Wingdings" panose="05000000000000000000" pitchFamily="2" charset="2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B11E1E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2C5994"/>
                  </a:buClr>
                  <a:buFont typeface="Wingdings" panose="05000000000000000000" pitchFamily="2" charset="2"/>
                  <a:buChar char="à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AU" altLang="pl-PL">
                  <a:latin typeface="Calibri" panose="020F0502020204030204" pitchFamily="34" charset="0"/>
                </a:endParaRPr>
              </a:p>
            </p:txBody>
          </p:sp>
          <p:sp>
            <p:nvSpPr>
              <p:cNvPr id="67604" name="Text Box 13"/>
              <p:cNvSpPr txBox="1">
                <a:spLocks noChangeArrowheads="1"/>
              </p:cNvSpPr>
              <p:nvPr/>
            </p:nvSpPr>
            <p:spPr bwMode="auto">
              <a:xfrm rot="-5400000">
                <a:off x="4529" y="2189"/>
                <a:ext cx="134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2C5994"/>
                  </a:buClr>
                  <a:buFont typeface="Wingdings" panose="05000000000000000000" pitchFamily="2" charset="2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B11E1E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2C5994"/>
                  </a:buClr>
                  <a:buFont typeface="Wingdings" panose="05000000000000000000" pitchFamily="2" charset="2"/>
                  <a:buChar char="à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FontTx/>
                  <a:buNone/>
                </a:pPr>
                <a:r>
                  <a:rPr lang="pl-PL" altLang="pl-PL" sz="2400">
                    <a:latin typeface="Calibri" panose="020F0502020204030204" pitchFamily="34" charset="0"/>
                    <a:cs typeface="Arial" panose="020B0604020202020204" pitchFamily="34" charset="0"/>
                  </a:rPr>
                  <a:t>Gospodarka</a:t>
                </a:r>
              </a:p>
            </p:txBody>
          </p:sp>
        </p:grpSp>
      </p:grpSp>
      <p:grpSp>
        <p:nvGrpSpPr>
          <p:cNvPr id="6" name="Grupa 35"/>
          <p:cNvGrpSpPr>
            <a:grpSpLocks/>
          </p:cNvGrpSpPr>
          <p:nvPr/>
        </p:nvGrpSpPr>
        <p:grpSpPr bwMode="auto">
          <a:xfrm>
            <a:off x="1357313" y="4500563"/>
            <a:ext cx="5832475" cy="1615459"/>
            <a:chOff x="1357290" y="4501293"/>
            <a:chExt cx="5832215" cy="1614959"/>
          </a:xfrm>
        </p:grpSpPr>
        <p:sp>
          <p:nvSpPr>
            <p:cNvPr id="67597" name="Line 15"/>
            <p:cNvSpPr>
              <a:spLocks noChangeShapeType="1"/>
            </p:cNvSpPr>
            <p:nvPr/>
          </p:nvSpPr>
          <p:spPr bwMode="auto">
            <a:xfrm>
              <a:off x="1357290" y="5072074"/>
              <a:ext cx="64611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l-PL"/>
            </a:p>
          </p:txBody>
        </p:sp>
        <p:grpSp>
          <p:nvGrpSpPr>
            <p:cNvPr id="67598" name="Group 16"/>
            <p:cNvGrpSpPr>
              <a:grpSpLocks/>
            </p:cNvGrpSpPr>
            <p:nvPr/>
          </p:nvGrpSpPr>
          <p:grpSpPr bwMode="auto">
            <a:xfrm>
              <a:off x="2000142" y="4501293"/>
              <a:ext cx="5189363" cy="1614959"/>
              <a:chOff x="1571" y="3062"/>
              <a:chExt cx="3015" cy="1120"/>
            </a:xfrm>
          </p:grpSpPr>
          <p:sp>
            <p:nvSpPr>
              <p:cNvPr id="67599" name="Rectangle 17"/>
              <p:cNvSpPr>
                <a:spLocks noChangeArrowheads="1"/>
              </p:cNvSpPr>
              <p:nvPr/>
            </p:nvSpPr>
            <p:spPr bwMode="auto">
              <a:xfrm>
                <a:off x="1571" y="3062"/>
                <a:ext cx="2656" cy="104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2C5994"/>
                  </a:buClr>
                  <a:buFont typeface="Wingdings" panose="05000000000000000000" pitchFamily="2" charset="2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B11E1E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2C5994"/>
                  </a:buClr>
                  <a:buFont typeface="Wingdings" panose="05000000000000000000" pitchFamily="2" charset="2"/>
                  <a:buChar char="à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AU" altLang="pl-PL">
                  <a:latin typeface="Calibri" panose="020F0502020204030204" pitchFamily="34" charset="0"/>
                </a:endParaRPr>
              </a:p>
            </p:txBody>
          </p:sp>
          <p:sp>
            <p:nvSpPr>
              <p:cNvPr id="67600" name="Text Box 18"/>
              <p:cNvSpPr txBox="1">
                <a:spLocks noChangeArrowheads="1"/>
              </p:cNvSpPr>
              <p:nvPr/>
            </p:nvSpPr>
            <p:spPr bwMode="auto">
              <a:xfrm>
                <a:off x="1571" y="3062"/>
                <a:ext cx="3015" cy="1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2C5994"/>
                  </a:buClr>
                  <a:buFont typeface="Wingdings" panose="05000000000000000000" pitchFamily="2" charset="2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B11E1E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2C5994"/>
                  </a:buClr>
                  <a:buFont typeface="Wingdings" panose="05000000000000000000" pitchFamily="2" charset="2"/>
                  <a:buChar char="à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FontTx/>
                  <a:buNone/>
                </a:pPr>
                <a:r>
                  <a:rPr lang="pl-PL" altLang="pl-PL" sz="1200" b="1" dirty="0">
                    <a:latin typeface="Calibri" panose="020F0502020204030204" pitchFamily="34" charset="0"/>
                    <a:cs typeface="Arial" panose="020B0604020202020204" pitchFamily="34" charset="0"/>
                  </a:rPr>
                  <a:t>Przedsiębiorczość studentów i absolwentów o</a:t>
                </a:r>
                <a:r>
                  <a:rPr lang="pl-PL" altLang="pl-PL" sz="1100" b="1" dirty="0">
                    <a:latin typeface="Calibri" panose="020F0502020204030204" pitchFamily="34" charset="0"/>
                    <a:cs typeface="Arial" panose="020B0604020202020204" pitchFamily="34" charset="0"/>
                  </a:rPr>
                  <a:t>parta na wiedzy</a:t>
                </a:r>
                <a:r>
                  <a:rPr lang="pl-PL" altLang="pl-PL" sz="1100" dirty="0">
                    <a:latin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br>
                  <a:rPr lang="pl-PL" altLang="pl-PL" sz="1100" dirty="0">
                    <a:latin typeface="Calibri" panose="020F0502020204030204" pitchFamily="34" charset="0"/>
                    <a:cs typeface="Arial" panose="020B0604020202020204" pitchFamily="34" charset="0"/>
                  </a:rPr>
                </a:br>
                <a:r>
                  <a:rPr lang="pl-PL" altLang="pl-PL" sz="1100" b="1" dirty="0">
                    <a:latin typeface="Calibri" panose="020F0502020204030204" pitchFamily="34" charset="0"/>
                    <a:cs typeface="Arial" panose="020B0604020202020204" pitchFamily="34" charset="0"/>
                  </a:rPr>
                  <a:t>wyniesionej ze studiów – wiedzy  kierunkowej  i przedsiębiorczej</a:t>
                </a:r>
                <a:br>
                  <a:rPr lang="pl-PL" altLang="pl-PL" sz="1100" b="1" dirty="0">
                    <a:latin typeface="Calibri" panose="020F0502020204030204" pitchFamily="34" charset="0"/>
                    <a:cs typeface="Arial" panose="020B0604020202020204" pitchFamily="34" charset="0"/>
                  </a:rPr>
                </a:br>
                <a:r>
                  <a:rPr lang="pl-PL" altLang="pl-PL" sz="1100" b="1" dirty="0">
                    <a:latin typeface="Calibri" panose="020F0502020204030204" pitchFamily="34" charset="0"/>
                    <a:cs typeface="Arial" panose="020B0604020202020204" pitchFamily="34" charset="0"/>
                  </a:rPr>
                  <a:t>Zakładanie własnych firm:</a:t>
                </a:r>
              </a:p>
              <a:p>
                <a:pPr eaLnBrk="1" hangingPunct="1">
                  <a:spcBef>
                    <a:spcPct val="50000"/>
                  </a:spcBef>
                  <a:buClrTx/>
                  <a:buFontTx/>
                  <a:buChar char="-"/>
                </a:pPr>
                <a:r>
                  <a:rPr lang="pl-PL" altLang="pl-PL" sz="1200" dirty="0">
                    <a:latin typeface="Calibri" panose="020F0502020204030204" pitchFamily="34" charset="0"/>
                    <a:cs typeface="Arial" panose="020B0604020202020204" pitchFamily="34" charset="0"/>
                  </a:rPr>
                  <a:t> W trakcie studiów</a:t>
                </a:r>
              </a:p>
              <a:p>
                <a:pPr eaLnBrk="1" hangingPunct="1">
                  <a:spcBef>
                    <a:spcPct val="50000"/>
                  </a:spcBef>
                  <a:buClrTx/>
                  <a:buFontTx/>
                  <a:buChar char="-"/>
                </a:pPr>
                <a:r>
                  <a:rPr lang="pl-PL" altLang="pl-PL" sz="1200" dirty="0">
                    <a:latin typeface="Calibri" panose="020F0502020204030204" pitchFamily="34" charset="0"/>
                    <a:cs typeface="Arial" panose="020B0604020202020204" pitchFamily="34" charset="0"/>
                  </a:rPr>
                  <a:t> Bezpośrednio po studiach</a:t>
                </a:r>
              </a:p>
              <a:p>
                <a:pPr eaLnBrk="1" hangingPunct="1">
                  <a:spcBef>
                    <a:spcPct val="50000"/>
                  </a:spcBef>
                  <a:buClrTx/>
                  <a:buFontTx/>
                  <a:buChar char="-"/>
                </a:pPr>
                <a:r>
                  <a:rPr lang="pl-PL" altLang="pl-PL" sz="1200" dirty="0">
                    <a:latin typeface="Calibri" panose="020F0502020204030204" pitchFamily="34" charset="0"/>
                    <a:cs typeface="Arial" panose="020B0604020202020204" pitchFamily="34" charset="0"/>
                  </a:rPr>
                  <a:t> Po zdobyciu doświadczenia na etacie</a:t>
                </a:r>
                <a:r>
                  <a:rPr lang="pl-PL" altLang="pl-PL" sz="1100" dirty="0">
                    <a:latin typeface="Calibri" panose="020F0502020204030204" pitchFamily="34" charset="0"/>
                    <a:cs typeface="Arial" panose="020B0604020202020204" pitchFamily="34" charset="0"/>
                  </a:rPr>
                  <a:t/>
                </a:r>
                <a:br>
                  <a:rPr lang="pl-PL" altLang="pl-PL" sz="1100" dirty="0">
                    <a:latin typeface="Calibri" panose="020F0502020204030204" pitchFamily="34" charset="0"/>
                    <a:cs typeface="Arial" panose="020B0604020202020204" pitchFamily="34" charset="0"/>
                  </a:rPr>
                </a:br>
                <a:endParaRPr lang="pl-PL" altLang="pl-PL" sz="1100" dirty="0">
                  <a:latin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8" name="Group 19"/>
          <p:cNvGrpSpPr>
            <a:grpSpLocks/>
          </p:cNvGrpSpPr>
          <p:nvPr/>
        </p:nvGrpSpPr>
        <p:grpSpPr bwMode="auto">
          <a:xfrm>
            <a:off x="1143000" y="2857500"/>
            <a:ext cx="5529263" cy="1444625"/>
            <a:chOff x="1890" y="2027"/>
            <a:chExt cx="2313" cy="910"/>
          </a:xfrm>
        </p:grpSpPr>
        <p:sp>
          <p:nvSpPr>
            <p:cNvPr id="67595" name="Rectangle 20"/>
            <p:cNvSpPr>
              <a:spLocks noChangeArrowheads="1"/>
            </p:cNvSpPr>
            <p:nvPr/>
          </p:nvSpPr>
          <p:spPr bwMode="auto">
            <a:xfrm>
              <a:off x="1890" y="2027"/>
              <a:ext cx="2268" cy="907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2C5994"/>
                </a:buClr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B11E1E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2C5994"/>
                </a:buClr>
                <a:buFont typeface="Wingdings" panose="05000000000000000000" pitchFamily="2" charset="2"/>
                <a:buChar char="à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AU" altLang="pl-PL">
                <a:latin typeface="Calibri" panose="020F0502020204030204" pitchFamily="34" charset="0"/>
              </a:endParaRPr>
            </a:p>
          </p:txBody>
        </p:sp>
        <p:sp>
          <p:nvSpPr>
            <p:cNvPr id="67596" name="Text Box 21"/>
            <p:cNvSpPr txBox="1">
              <a:spLocks noChangeArrowheads="1"/>
            </p:cNvSpPr>
            <p:nvPr/>
          </p:nvSpPr>
          <p:spPr bwMode="auto">
            <a:xfrm>
              <a:off x="1935" y="2072"/>
              <a:ext cx="2268" cy="8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2C5994"/>
                </a:buClr>
                <a:buFont typeface="Wingdings" panose="05000000000000000000" pitchFamily="2" charset="2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B11E1E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2C5994"/>
                </a:buClr>
                <a:buFont typeface="Wingdings" panose="05000000000000000000" pitchFamily="2" charset="2"/>
                <a:buChar char="à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pl-PL" altLang="pl-PL" sz="1200" b="1" dirty="0">
                  <a:latin typeface="Calibri" panose="020F0502020204030204" pitchFamily="34" charset="0"/>
                  <a:cs typeface="Arial" panose="020B0604020202020204" pitchFamily="34" charset="0"/>
                </a:rPr>
                <a:t>Kooperacyjne formy transferu technologii</a:t>
              </a:r>
            </a:p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pl-PL" altLang="pl-PL" sz="1200" dirty="0">
                  <a:latin typeface="Calibri" panose="020F0502020204030204" pitchFamily="34" charset="0"/>
                  <a:cs typeface="Arial" panose="020B0604020202020204" pitchFamily="34" charset="0"/>
                </a:rPr>
                <a:t>-</a:t>
              </a:r>
              <a:r>
                <a:rPr lang="pl-PL" altLang="pl-PL" sz="1200" b="1" dirty="0">
                  <a:latin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pl-PL" altLang="pl-PL" sz="1200" dirty="0">
                  <a:latin typeface="Calibri" panose="020F0502020204030204" pitchFamily="34" charset="0"/>
                  <a:cs typeface="Arial" panose="020B0604020202020204" pitchFamily="34" charset="0"/>
                </a:rPr>
                <a:t>Prowadzenie badań na zlecenie przemysłu</a:t>
              </a:r>
            </a:p>
            <a:p>
              <a:pPr eaLnBrk="1" hangingPunct="1">
                <a:spcBef>
                  <a:spcPct val="50000"/>
                </a:spcBef>
                <a:buClrTx/>
                <a:buFontTx/>
                <a:buChar char="-"/>
              </a:pPr>
              <a:r>
                <a:rPr lang="pl-PL" altLang="pl-PL" sz="1200" dirty="0">
                  <a:latin typeface="Calibri" panose="020F0502020204030204" pitchFamily="34" charset="0"/>
                  <a:cs typeface="Arial" panose="020B0604020202020204" pitchFamily="34" charset="0"/>
                </a:rPr>
                <a:t> Umowy licencyjne lub sprzedaż praw</a:t>
              </a:r>
            </a:p>
            <a:p>
              <a:pPr eaLnBrk="1" hangingPunct="1">
                <a:spcBef>
                  <a:spcPct val="50000"/>
                </a:spcBef>
                <a:buClrTx/>
                <a:buFontTx/>
                <a:buChar char="-"/>
              </a:pPr>
              <a:r>
                <a:rPr lang="pl-PL" altLang="pl-PL" sz="1200" dirty="0">
                  <a:latin typeface="Calibri" panose="020F0502020204030204" pitchFamily="34" charset="0"/>
                  <a:cs typeface="Arial" panose="020B0604020202020204" pitchFamily="34" charset="0"/>
                </a:rPr>
                <a:t> Wspólne wdrożenia</a:t>
              </a:r>
            </a:p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pl-PL" altLang="pl-PL" sz="1200" dirty="0">
                  <a:latin typeface="Calibri" panose="020F0502020204030204" pitchFamily="34" charset="0"/>
                  <a:cs typeface="Arial" panose="020B0604020202020204" pitchFamily="34" charset="0"/>
                </a:rPr>
                <a:t>-</a:t>
              </a:r>
              <a:r>
                <a:rPr lang="pl-PL" altLang="pl-PL" sz="1200" b="1" dirty="0">
                  <a:latin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pl-PL" altLang="pl-PL" sz="1200" dirty="0">
                  <a:latin typeface="Calibri" panose="020F0502020204030204" pitchFamily="34" charset="0"/>
                  <a:cs typeface="Arial" panose="020B0604020202020204" pitchFamily="34" charset="0"/>
                </a:rPr>
                <a:t>Doradztwo wdrożeniowe przez kadrę naukową</a:t>
              </a:r>
            </a:p>
          </p:txBody>
        </p:sp>
      </p:grpSp>
      <p:grpSp>
        <p:nvGrpSpPr>
          <p:cNvPr id="9" name="Grupa 37"/>
          <p:cNvGrpSpPr>
            <a:grpSpLocks/>
          </p:cNvGrpSpPr>
          <p:nvPr/>
        </p:nvGrpSpPr>
        <p:grpSpPr bwMode="auto">
          <a:xfrm>
            <a:off x="1357313" y="1285875"/>
            <a:ext cx="5286375" cy="1460500"/>
            <a:chOff x="1357290" y="1285860"/>
            <a:chExt cx="5286412" cy="1460500"/>
          </a:xfrm>
        </p:grpSpPr>
        <p:grpSp>
          <p:nvGrpSpPr>
            <p:cNvPr id="67591" name="Group 22"/>
            <p:cNvGrpSpPr>
              <a:grpSpLocks/>
            </p:cNvGrpSpPr>
            <p:nvPr/>
          </p:nvGrpSpPr>
          <p:grpSpPr bwMode="auto">
            <a:xfrm>
              <a:off x="2007933" y="1285860"/>
              <a:ext cx="4635769" cy="1460500"/>
              <a:chOff x="1111" y="1026"/>
              <a:chExt cx="2177" cy="920"/>
            </a:xfrm>
          </p:grpSpPr>
          <p:sp>
            <p:nvSpPr>
              <p:cNvPr id="67593" name="Rectangle 24"/>
              <p:cNvSpPr>
                <a:spLocks noChangeArrowheads="1"/>
              </p:cNvSpPr>
              <p:nvPr/>
            </p:nvSpPr>
            <p:spPr bwMode="auto">
              <a:xfrm>
                <a:off x="1111" y="1026"/>
                <a:ext cx="2177" cy="816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2C5994"/>
                  </a:buClr>
                  <a:buFont typeface="Wingdings" panose="05000000000000000000" pitchFamily="2" charset="2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B11E1E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2C5994"/>
                  </a:buClr>
                  <a:buFont typeface="Wingdings" panose="05000000000000000000" pitchFamily="2" charset="2"/>
                  <a:buChar char="à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AU" altLang="pl-PL">
                  <a:latin typeface="Calibri" panose="020F0502020204030204" pitchFamily="34" charset="0"/>
                </a:endParaRPr>
              </a:p>
            </p:txBody>
          </p:sp>
          <p:sp>
            <p:nvSpPr>
              <p:cNvPr id="67594" name="Text Box 25"/>
              <p:cNvSpPr txBox="1">
                <a:spLocks noChangeArrowheads="1"/>
              </p:cNvSpPr>
              <p:nvPr/>
            </p:nvSpPr>
            <p:spPr bwMode="auto">
              <a:xfrm>
                <a:off x="1202" y="1117"/>
                <a:ext cx="2041" cy="8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2C5994"/>
                  </a:buClr>
                  <a:buFont typeface="Wingdings" panose="05000000000000000000" pitchFamily="2" charset="2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B11E1E"/>
                  </a:buClr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2C5994"/>
                  </a:buClr>
                  <a:buFont typeface="Wingdings" panose="05000000000000000000" pitchFamily="2" charset="2"/>
                  <a:buChar char="à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FontTx/>
                  <a:buNone/>
                </a:pPr>
                <a:r>
                  <a:rPr lang="pl-PL" altLang="pl-PL" sz="1200" b="1" dirty="0">
                    <a:latin typeface="Calibri" panose="020F0502020204030204" pitchFamily="34" charset="0"/>
                    <a:cs typeface="Arial" panose="020B0604020202020204" pitchFamily="34" charset="0"/>
                  </a:rPr>
                  <a:t>Zakładanie firm </a:t>
                </a:r>
                <a:r>
                  <a:rPr lang="pl-PL" altLang="pl-PL" sz="1200" b="1" dirty="0" err="1">
                    <a:latin typeface="Calibri" panose="020F0502020204030204" pitchFamily="34" charset="0"/>
                    <a:cs typeface="Arial" panose="020B0604020202020204" pitchFamily="34" charset="0"/>
                  </a:rPr>
                  <a:t>spin</a:t>
                </a:r>
                <a:r>
                  <a:rPr lang="pl-PL" altLang="pl-PL" sz="1200" b="1" dirty="0">
                    <a:latin typeface="Calibri" panose="020F0502020204030204" pitchFamily="34" charset="0"/>
                    <a:cs typeface="Arial" panose="020B0604020202020204" pitchFamily="34" charset="0"/>
                  </a:rPr>
                  <a:t>-off </a:t>
                </a:r>
                <a:r>
                  <a:rPr lang="pl-PL" altLang="pl-PL" sz="1200" dirty="0">
                    <a:latin typeface="Calibri" panose="020F0502020204030204" pitchFamily="34" charset="0"/>
                    <a:cs typeface="Arial" panose="020B0604020202020204" pitchFamily="34" charset="0"/>
                  </a:rPr>
                  <a:t>(wąska definicja)</a:t>
                </a:r>
              </a:p>
              <a:p>
                <a:pPr eaLnBrk="1" hangingPunct="1">
                  <a:spcBef>
                    <a:spcPct val="50000"/>
                  </a:spcBef>
                  <a:buClrTx/>
                  <a:buFontTx/>
                  <a:buNone/>
                </a:pPr>
                <a:r>
                  <a:rPr lang="pl-PL" altLang="pl-PL" sz="1100" dirty="0">
                    <a:latin typeface="Calibri" panose="020F0502020204030204" pitchFamily="34" charset="0"/>
                    <a:cs typeface="Arial" panose="020B0604020202020204" pitchFamily="34" charset="0"/>
                  </a:rPr>
                  <a:t>Nowe firmy  tworzone przez członków społeczności akademickiej w celu komercjalizacji technologii  stanowiącej element </a:t>
                </a:r>
                <a:r>
                  <a:rPr lang="pl-PL" altLang="pl-PL" sz="1100" b="1" dirty="0">
                    <a:latin typeface="Calibri" panose="020F0502020204030204" pitchFamily="34" charset="0"/>
                    <a:cs typeface="Arial" panose="020B0604020202020204" pitchFamily="34" charset="0"/>
                  </a:rPr>
                  <a:t>własności intelektualnej wytworzonej w macierzystej instytucji</a:t>
                </a:r>
                <a:r>
                  <a:rPr lang="pl-PL" altLang="pl-PL" sz="1100" dirty="0">
                    <a:latin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pl-PL" altLang="pl-PL" sz="1100" i="1" dirty="0">
                    <a:latin typeface="Calibri" panose="020F0502020204030204" pitchFamily="34" charset="0"/>
                    <a:cs typeface="Arial" panose="020B0604020202020204" pitchFamily="34" charset="0"/>
                  </a:rPr>
                  <a:t>(</a:t>
                </a:r>
                <a:r>
                  <a:rPr lang="pl-PL" altLang="pl-PL" sz="1100" i="1" dirty="0" err="1">
                    <a:latin typeface="Calibri" panose="020F0502020204030204" pitchFamily="34" charset="0"/>
                    <a:cs typeface="Arial" panose="020B0604020202020204" pitchFamily="34" charset="0"/>
                  </a:rPr>
                  <a:t>S.Shane</a:t>
                </a:r>
                <a:r>
                  <a:rPr lang="pl-PL" altLang="pl-PL" sz="1100" i="1" dirty="0">
                    <a:latin typeface="Calibri" panose="020F0502020204030204" pitchFamily="34" charset="0"/>
                    <a:cs typeface="Arial" panose="020B0604020202020204" pitchFamily="34" charset="0"/>
                  </a:rPr>
                  <a:t>, </a:t>
                </a:r>
                <a:r>
                  <a:rPr lang="pl-PL" altLang="pl-PL" sz="1100" i="1" dirty="0" err="1">
                    <a:latin typeface="Calibri" panose="020F0502020204030204" pitchFamily="34" charset="0"/>
                    <a:cs typeface="Arial" panose="020B0604020202020204" pitchFamily="34" charset="0"/>
                  </a:rPr>
                  <a:t>Academic</a:t>
                </a:r>
                <a:r>
                  <a:rPr lang="pl-PL" altLang="pl-PL" sz="1100" i="1" dirty="0">
                    <a:latin typeface="Calibri" panose="020F0502020204030204" pitchFamily="34" charset="0"/>
                    <a:cs typeface="Arial" panose="020B0604020202020204" pitchFamily="34" charset="0"/>
                  </a:rPr>
                  <a:t> Entrepreneurship,2003, s.4). </a:t>
                </a:r>
              </a:p>
              <a:p>
                <a:pPr eaLnBrk="1" hangingPunct="1">
                  <a:spcBef>
                    <a:spcPct val="50000"/>
                  </a:spcBef>
                  <a:buClrTx/>
                  <a:buFontTx/>
                  <a:buNone/>
                </a:pPr>
                <a:endParaRPr lang="pl-PL" altLang="pl-PL" sz="1200" dirty="0">
                  <a:latin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67592" name="Line 15"/>
            <p:cNvSpPr>
              <a:spLocks noChangeShapeType="1"/>
            </p:cNvSpPr>
            <p:nvPr/>
          </p:nvSpPr>
          <p:spPr bwMode="auto">
            <a:xfrm>
              <a:off x="1357290" y="1785926"/>
              <a:ext cx="64611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l-PL"/>
            </a:p>
          </p:txBody>
        </p:sp>
      </p:grp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EF08B-398F-4A13-BCD3-80E25C45207C}" type="slidenum">
              <a:rPr lang="pl-PL" smtClean="0"/>
              <a:pPr/>
              <a:t>16</a:t>
            </a:fld>
            <a:endParaRPr lang="pl-PL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pl-PL" sz="2400" dirty="0"/>
              <a:t>Przedsiębiorczość w kulturze</a:t>
            </a:r>
            <a:endParaRPr lang="pl-PL" sz="2400" dirty="0"/>
          </a:p>
        </p:txBody>
      </p:sp>
      <p:sp>
        <p:nvSpPr>
          <p:cNvPr id="48131" name="Symbol zastępczy zawartości 3"/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pl-PL" altLang="pl-PL" sz="2400" dirty="0"/>
              <a:t> Klasa kreatywna - sektory kreatywne</a:t>
            </a:r>
            <a:r>
              <a:rPr lang="pl-PL" altLang="pl-PL" sz="2400" dirty="0" smtClean="0"/>
              <a:t>.</a:t>
            </a:r>
            <a:endParaRPr lang="pl-PL" altLang="pl-PL" sz="2400" dirty="0"/>
          </a:p>
          <a:p>
            <a:pPr fontAlgn="base">
              <a:spcAft>
                <a:spcPct val="0"/>
              </a:spcAft>
            </a:pPr>
            <a:r>
              <a:rPr lang="pl-PL" altLang="pl-PL" sz="2400" dirty="0"/>
              <a:t> Tradycje przedsiębiorcze w kulturze i sztuce</a:t>
            </a:r>
            <a:r>
              <a:rPr lang="pl-PL" altLang="pl-PL" sz="2400" dirty="0" smtClean="0"/>
              <a:t>.</a:t>
            </a:r>
            <a:endParaRPr lang="pl-PL" altLang="pl-PL" sz="2400" dirty="0"/>
          </a:p>
          <a:p>
            <a:pPr fontAlgn="base">
              <a:spcAft>
                <a:spcPct val="0"/>
              </a:spcAft>
            </a:pPr>
            <a:r>
              <a:rPr lang="pl-PL" altLang="pl-PL" sz="2400" dirty="0"/>
              <a:t> Konflikt ról: przedsiębiorca – artysta</a:t>
            </a:r>
            <a:r>
              <a:rPr lang="pl-PL" altLang="pl-PL" sz="2400" dirty="0" smtClean="0"/>
              <a:t>.</a:t>
            </a:r>
            <a:endParaRPr lang="pl-PL" altLang="pl-PL" sz="2400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EF08B-398F-4A13-BCD3-80E25C45207C}" type="slidenum">
              <a:rPr lang="pl-PL" smtClean="0"/>
              <a:pPr/>
              <a:t>17</a:t>
            </a:fld>
            <a:endParaRPr lang="pl-PL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pl-PL" sz="2400" dirty="0"/>
              <a:t>Przedsiębiorczość społeczna</a:t>
            </a:r>
            <a:endParaRPr lang="pl-PL" sz="2400" dirty="0"/>
          </a:p>
        </p:txBody>
      </p:sp>
      <p:sp>
        <p:nvSpPr>
          <p:cNvPr id="49155" name="Symbol zastępczy zawartości 3"/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pl-PL" altLang="pl-PL" sz="2400" dirty="0"/>
              <a:t> Aktywność społeczna, organizacje </a:t>
            </a:r>
            <a:r>
              <a:rPr lang="pl-PL" altLang="pl-PL" sz="2400" dirty="0" smtClean="0"/>
              <a:t>pozarządowe.</a:t>
            </a:r>
            <a:endParaRPr lang="pl-PL" altLang="pl-PL" sz="2400" dirty="0"/>
          </a:p>
          <a:p>
            <a:pPr fontAlgn="base">
              <a:spcAft>
                <a:spcPct val="0"/>
              </a:spcAft>
            </a:pPr>
            <a:r>
              <a:rPr lang="pl-PL" altLang="pl-PL" sz="2400" dirty="0"/>
              <a:t> Ograniczone środki – jak uzyskać maksymalny efekt społeczny?</a:t>
            </a:r>
          </a:p>
          <a:p>
            <a:pPr fontAlgn="base">
              <a:spcAft>
                <a:spcPct val="0"/>
              </a:spcAft>
            </a:pPr>
            <a:r>
              <a:rPr lang="pl-PL" altLang="pl-PL" sz="2400" dirty="0"/>
              <a:t> </a:t>
            </a:r>
            <a:r>
              <a:rPr lang="pl-PL" altLang="pl-PL" sz="2400" dirty="0" err="1"/>
              <a:t>Proaktywność</a:t>
            </a:r>
            <a:r>
              <a:rPr lang="pl-PL" altLang="pl-PL" sz="2400" dirty="0"/>
              <a:t>, innowacyjność, akceptacja ryzyka w działalności </a:t>
            </a:r>
            <a:r>
              <a:rPr lang="pl-PL" altLang="pl-PL" sz="2400" dirty="0" smtClean="0"/>
              <a:t>społecznej.</a:t>
            </a:r>
            <a:endParaRPr lang="pl-PL" altLang="pl-PL" sz="2400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EF08B-398F-4A13-BCD3-80E25C45207C}" type="slidenum">
              <a:rPr lang="pl-PL" smtClean="0"/>
              <a:pPr/>
              <a:t>18</a:t>
            </a:fld>
            <a:endParaRPr lang="pl-PL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Symbol zastępczy numeru slajdu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2C5994"/>
              </a:buClr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B11E1E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2C5994"/>
              </a:buClr>
              <a:buFont typeface="Wingdings" panose="05000000000000000000" pitchFamily="2" charset="2"/>
              <a:buChar char="à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1EE36F1-ED5A-4D69-9E82-0FC0A9BBC291}" type="slidenum">
              <a:rPr lang="en-US" altLang="pl-PL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en-US" altLang="pl-PL" smtClean="0">
              <a:solidFill>
                <a:schemeClr val="bg1"/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pl-PL" sz="2400" dirty="0"/>
              <a:t>Zróżnicowane formy przedsiębiorczości społecznej</a:t>
            </a:r>
            <a:endParaRPr lang="pl-PL" sz="2400" dirty="0"/>
          </a:p>
        </p:txBody>
      </p:sp>
      <p:pic>
        <p:nvPicPr>
          <p:cNvPr id="70660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9431" y="1340768"/>
            <a:ext cx="5545137" cy="494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pl-PL" sz="2400" dirty="0"/>
              <a:t>Przedsiębiorczość dynamiczna i innowacyjna</a:t>
            </a:r>
          </a:p>
        </p:txBody>
      </p:sp>
      <p:pic>
        <p:nvPicPr>
          <p:cNvPr id="53251" name="Symbol zastępczy zawartości 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1712436"/>
            <a:ext cx="8642350" cy="3974465"/>
          </a:xfrm>
        </p:spPr>
      </p:pic>
      <p:sp>
        <p:nvSpPr>
          <p:cNvPr id="5" name="Prostokąt zaokrąglony 4"/>
          <p:cNvSpPr/>
          <p:nvPr/>
        </p:nvSpPr>
        <p:spPr>
          <a:xfrm>
            <a:off x="3311525" y="2492896"/>
            <a:ext cx="2520950" cy="3194005"/>
          </a:xfrm>
          <a:prstGeom prst="roundRect">
            <a:avLst/>
          </a:prstGeom>
          <a:solidFill>
            <a:srgbClr val="FFFF00">
              <a:alpha val="1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>
              <a:solidFill>
                <a:prstClr val="white"/>
              </a:solidFill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EF08B-398F-4A13-BCD3-80E25C45207C}" type="slidenum">
              <a:rPr lang="pl-PL" smtClean="0"/>
              <a:pPr/>
              <a:t>2</a:t>
            </a:fld>
            <a:endParaRPr lang="pl-PL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pl-PL" sz="2400" dirty="0"/>
              <a:t>Przedsiębiorczość publiczna</a:t>
            </a:r>
            <a:endParaRPr lang="pl-PL" sz="2400" dirty="0"/>
          </a:p>
        </p:txBody>
      </p:sp>
      <p:sp>
        <p:nvSpPr>
          <p:cNvPr id="50179" name="Symbol zastępczy zawartości 3"/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pl-PL" altLang="pl-PL" sz="2400" dirty="0"/>
              <a:t> W administracji centralnej i </a:t>
            </a:r>
            <a:r>
              <a:rPr lang="pl-PL" altLang="pl-PL" sz="2400" dirty="0" smtClean="0"/>
              <a:t>lokalnej.</a:t>
            </a:r>
            <a:endParaRPr lang="pl-PL" altLang="pl-PL" sz="2400" dirty="0"/>
          </a:p>
          <a:p>
            <a:pPr fontAlgn="base">
              <a:spcAft>
                <a:spcPct val="0"/>
              </a:spcAft>
            </a:pPr>
            <a:r>
              <a:rPr lang="pl-PL" altLang="pl-PL" sz="2400" dirty="0"/>
              <a:t> Maksymalizacja społecznej wartości </a:t>
            </a:r>
            <a:r>
              <a:rPr lang="pl-PL" altLang="pl-PL" sz="2400" dirty="0" smtClean="0"/>
              <a:t>dodanej.</a:t>
            </a:r>
            <a:endParaRPr lang="pl-PL" altLang="pl-PL" sz="2400" dirty="0"/>
          </a:p>
          <a:p>
            <a:pPr fontAlgn="base">
              <a:spcAft>
                <a:spcPct val="0"/>
              </a:spcAft>
            </a:pPr>
            <a:r>
              <a:rPr lang="pl-PL" altLang="pl-PL" sz="2400" dirty="0"/>
              <a:t> Obiektywne bariery przedsiębiorczości </a:t>
            </a:r>
            <a:r>
              <a:rPr lang="pl-PL" altLang="pl-PL" sz="2400" dirty="0" smtClean="0"/>
              <a:t>publicznej.</a:t>
            </a:r>
            <a:endParaRPr lang="pl-PL" altLang="pl-PL" sz="2400" dirty="0"/>
          </a:p>
          <a:p>
            <a:pPr fontAlgn="base">
              <a:spcAft>
                <a:spcPct val="0"/>
              </a:spcAft>
            </a:pPr>
            <a:r>
              <a:rPr lang="pl-PL" altLang="pl-PL" sz="2400" dirty="0" smtClean="0"/>
              <a:t> Szansa </a:t>
            </a:r>
            <a:r>
              <a:rPr lang="pl-PL" altLang="pl-PL" sz="2400" dirty="0"/>
              <a:t>w technologiach </a:t>
            </a:r>
            <a:r>
              <a:rPr lang="pl-PL" altLang="pl-PL" sz="2400" dirty="0" smtClean="0"/>
              <a:t>informacyjnych.</a:t>
            </a:r>
            <a:endParaRPr lang="pl-PL" altLang="pl-PL" sz="2400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EF08B-398F-4A13-BCD3-80E25C45207C}" type="slidenum">
              <a:rPr lang="pl-PL" smtClean="0"/>
              <a:pPr/>
              <a:t>20</a:t>
            </a:fld>
            <a:endParaRPr lang="pl-PL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EF08B-398F-4A13-BCD3-80E25C45207C}" type="slidenum">
              <a:rPr lang="pl-PL" smtClean="0"/>
              <a:pPr/>
              <a:t>3</a:t>
            </a:fld>
            <a:endParaRPr lang="pl-PL" dirty="0"/>
          </a:p>
        </p:txBody>
      </p:sp>
      <p:sp>
        <p:nvSpPr>
          <p:cNvPr id="7" name="Tytuł 1"/>
          <p:cNvSpPr>
            <a:spLocks noGrp="1"/>
          </p:cNvSpPr>
          <p:nvPr>
            <p:ph type="title"/>
          </p:nvPr>
        </p:nvSpPr>
        <p:spPr>
          <a:xfrm>
            <a:off x="0" y="3"/>
            <a:ext cx="9144000" cy="78377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z="2400" dirty="0"/>
              <a:t>Przedsiębiorczość innowacyjna</a:t>
            </a:r>
            <a:endParaRPr lang="pl-PL" sz="2400" dirty="0"/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346" y="1772816"/>
            <a:ext cx="8649907" cy="3467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151096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pl-PL" sz="2400" dirty="0"/>
              <a:t>Przedsiębiorczość high-tech</a:t>
            </a:r>
            <a:endParaRPr lang="pl-PL" sz="2400" dirty="0"/>
          </a:p>
        </p:txBody>
      </p:sp>
      <p:sp>
        <p:nvSpPr>
          <p:cNvPr id="40963" name="Symbol zastępczy zawartości 3"/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pl-PL" altLang="pl-PL" sz="2400" dirty="0"/>
              <a:t> Sektory czy firmy high-</a:t>
            </a:r>
            <a:r>
              <a:rPr lang="pl-PL" altLang="pl-PL" sz="2400" dirty="0" err="1"/>
              <a:t>tech</a:t>
            </a:r>
            <a:r>
              <a:rPr lang="pl-PL" altLang="pl-PL" sz="2400" dirty="0"/>
              <a:t>?</a:t>
            </a:r>
          </a:p>
          <a:p>
            <a:pPr fontAlgn="base">
              <a:spcAft>
                <a:spcPct val="0"/>
              </a:spcAft>
            </a:pPr>
            <a:r>
              <a:rPr lang="pl-PL" altLang="pl-PL" sz="2400" dirty="0"/>
              <a:t> Poziom </a:t>
            </a:r>
            <a:r>
              <a:rPr lang="pl-PL" altLang="pl-PL" sz="2400" dirty="0" smtClean="0"/>
              <a:t>innowacyjności.</a:t>
            </a:r>
            <a:endParaRPr lang="pl-PL" altLang="pl-PL" sz="2400" dirty="0"/>
          </a:p>
          <a:p>
            <a:pPr fontAlgn="base">
              <a:spcAft>
                <a:spcPct val="0"/>
              </a:spcAft>
            </a:pPr>
            <a:r>
              <a:rPr lang="pl-PL" altLang="pl-PL" sz="2400" dirty="0"/>
              <a:t> Założyciele firm </a:t>
            </a:r>
            <a:r>
              <a:rPr lang="pl-PL" altLang="pl-PL" sz="2400" dirty="0" smtClean="0"/>
              <a:t>high-</a:t>
            </a:r>
            <a:r>
              <a:rPr lang="pl-PL" altLang="pl-PL" sz="2400" dirty="0" err="1" smtClean="0"/>
              <a:t>tech</a:t>
            </a:r>
            <a:r>
              <a:rPr lang="pl-PL" altLang="pl-PL" sz="2400" dirty="0" smtClean="0"/>
              <a:t>.</a:t>
            </a:r>
            <a:endParaRPr lang="pl-PL" altLang="pl-PL" sz="2400" dirty="0"/>
          </a:p>
          <a:p>
            <a:pPr fontAlgn="base">
              <a:spcAft>
                <a:spcPct val="0"/>
              </a:spcAft>
            </a:pPr>
            <a:r>
              <a:rPr lang="pl-PL" altLang="pl-PL" sz="2400" dirty="0"/>
              <a:t> Nakłady inwestycyjne i proces </a:t>
            </a:r>
            <a:r>
              <a:rPr lang="pl-PL" altLang="pl-PL" sz="2400" dirty="0" smtClean="0"/>
              <a:t>inkubacji.</a:t>
            </a:r>
            <a:endParaRPr lang="pl-PL" altLang="pl-PL" sz="2400" dirty="0"/>
          </a:p>
          <a:p>
            <a:pPr fontAlgn="base">
              <a:spcAft>
                <a:spcPct val="0"/>
              </a:spcAft>
            </a:pPr>
            <a:r>
              <a:rPr lang="pl-PL" altLang="pl-PL" sz="2400" dirty="0"/>
              <a:t> Trudny start - sukces </a:t>
            </a:r>
            <a:r>
              <a:rPr lang="pl-PL" altLang="pl-PL" sz="2400" dirty="0" smtClean="0"/>
              <a:t>nielicznych.</a:t>
            </a:r>
            <a:endParaRPr lang="pl-PL" altLang="pl-PL" sz="2400" dirty="0"/>
          </a:p>
          <a:p>
            <a:pPr fontAlgn="base">
              <a:spcAft>
                <a:spcPct val="0"/>
              </a:spcAft>
            </a:pPr>
            <a:endParaRPr lang="pl-PL" altLang="pl-PL" sz="2400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EF08B-398F-4A13-BCD3-80E25C45207C}" type="slidenum">
              <a:rPr lang="pl-PL" smtClean="0"/>
              <a:pPr/>
              <a:t>4</a:t>
            </a:fld>
            <a:endParaRPr lang="pl-PL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pl-PL" sz="2400" dirty="0"/>
              <a:t>Przedsiębiorczość oparta na wiedzy</a:t>
            </a:r>
            <a:endParaRPr lang="pl-PL" sz="2400" dirty="0"/>
          </a:p>
        </p:txBody>
      </p:sp>
      <p:sp>
        <p:nvSpPr>
          <p:cNvPr id="41987" name="Symbol zastępczy zawartości 3"/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pl-PL" altLang="pl-PL" sz="2400" dirty="0"/>
              <a:t> Wiedza połączona z </a:t>
            </a:r>
            <a:r>
              <a:rPr lang="pl-PL" altLang="pl-PL" sz="2400" dirty="0" smtClean="0"/>
              <a:t>praktyką.</a:t>
            </a:r>
            <a:endParaRPr lang="pl-PL" altLang="pl-PL" sz="2400" dirty="0"/>
          </a:p>
          <a:p>
            <a:pPr fontAlgn="base">
              <a:spcAft>
                <a:spcPct val="0"/>
              </a:spcAft>
            </a:pPr>
            <a:r>
              <a:rPr lang="pl-PL" altLang="pl-PL" sz="2400" dirty="0"/>
              <a:t> Znane technologie i </a:t>
            </a:r>
            <a:r>
              <a:rPr lang="pl-PL" altLang="pl-PL" sz="2400" dirty="0" smtClean="0"/>
              <a:t>rozwiązania.</a:t>
            </a:r>
            <a:endParaRPr lang="pl-PL" altLang="pl-PL" sz="2400" dirty="0"/>
          </a:p>
          <a:p>
            <a:pPr fontAlgn="base">
              <a:spcAft>
                <a:spcPct val="0"/>
              </a:spcAft>
            </a:pPr>
            <a:r>
              <a:rPr lang="pl-PL" altLang="pl-PL" sz="2400" dirty="0"/>
              <a:t> Od etatu do własnej firmy pracowników </a:t>
            </a:r>
            <a:r>
              <a:rPr lang="pl-PL" altLang="pl-PL" sz="2400" dirty="0" smtClean="0"/>
              <a:t>wiedzy.</a:t>
            </a:r>
            <a:endParaRPr lang="pl-PL" altLang="pl-PL" sz="2400" dirty="0"/>
          </a:p>
          <a:p>
            <a:pPr fontAlgn="base">
              <a:spcAft>
                <a:spcPct val="0"/>
              </a:spcAft>
            </a:pPr>
            <a:r>
              <a:rPr lang="pl-PL" altLang="pl-PL" sz="2400" dirty="0"/>
              <a:t>Atuty dojrzałej </a:t>
            </a:r>
            <a:r>
              <a:rPr lang="pl-PL" altLang="pl-PL" sz="2400" dirty="0" smtClean="0"/>
              <a:t>przedsiębiorczości.</a:t>
            </a:r>
            <a:endParaRPr lang="pl-PL" altLang="pl-PL" sz="2400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EF08B-398F-4A13-BCD3-80E25C45207C}" type="slidenum">
              <a:rPr lang="pl-PL" smtClean="0"/>
              <a:pPr/>
              <a:t>5</a:t>
            </a:fld>
            <a:endParaRPr lang="pl-PL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pl-PL" sz="2400" dirty="0"/>
              <a:t>Przedsiębiorczość intelektualna</a:t>
            </a:r>
            <a:endParaRPr lang="pl-PL" sz="2400" dirty="0"/>
          </a:p>
        </p:txBody>
      </p:sp>
      <p:sp>
        <p:nvSpPr>
          <p:cNvPr id="43011" name="Symbol zastępczy zawartości 3"/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pl-PL" altLang="pl-PL" sz="2400" dirty="0"/>
              <a:t> Autorska koncepcja Prof. S. Kwiatkowskiego (ALK)</a:t>
            </a:r>
          </a:p>
          <a:p>
            <a:pPr fontAlgn="base">
              <a:spcAft>
                <a:spcPct val="0"/>
              </a:spcAft>
            </a:pPr>
            <a:r>
              <a:rPr lang="pl-PL" altLang="pl-PL" sz="2400" dirty="0"/>
              <a:t> Przedsiębiorca </a:t>
            </a:r>
            <a:r>
              <a:rPr lang="pl-PL" altLang="pl-PL" sz="2400" dirty="0" smtClean="0"/>
              <a:t>– intelektualista:</a:t>
            </a:r>
            <a:endParaRPr lang="pl-PL" altLang="pl-PL" sz="2400" dirty="0"/>
          </a:p>
          <a:p>
            <a:pPr lvl="1"/>
            <a:r>
              <a:rPr lang="pl-PL" altLang="pl-PL" dirty="0"/>
              <a:t> szeroka i zróżnicowana </a:t>
            </a:r>
            <a:r>
              <a:rPr lang="pl-PL" altLang="pl-PL" dirty="0" smtClean="0"/>
              <a:t>wiedza,</a:t>
            </a:r>
            <a:endParaRPr lang="pl-PL" altLang="pl-PL" dirty="0"/>
          </a:p>
          <a:p>
            <a:pPr lvl="1"/>
            <a:r>
              <a:rPr lang="pl-PL" altLang="pl-PL" dirty="0"/>
              <a:t> </a:t>
            </a:r>
            <a:r>
              <a:rPr lang="pl-PL" altLang="pl-PL" dirty="0" smtClean="0"/>
              <a:t>krytycyzm,</a:t>
            </a:r>
            <a:endParaRPr lang="pl-PL" altLang="pl-PL" dirty="0"/>
          </a:p>
          <a:p>
            <a:pPr lvl="1"/>
            <a:r>
              <a:rPr lang="pl-PL" altLang="pl-PL" dirty="0"/>
              <a:t> niezależność </a:t>
            </a:r>
            <a:r>
              <a:rPr lang="pl-PL" altLang="pl-PL" dirty="0" smtClean="0"/>
              <a:t>. </a:t>
            </a:r>
            <a:endParaRPr lang="pl-PL" altLang="pl-PL" dirty="0"/>
          </a:p>
          <a:p>
            <a:pPr fontAlgn="base">
              <a:spcAft>
                <a:spcPct val="0"/>
              </a:spcAft>
            </a:pPr>
            <a:r>
              <a:rPr lang="pl-PL" altLang="pl-PL" sz="2400" dirty="0"/>
              <a:t> Cechy intelektualisty </a:t>
            </a:r>
            <a:r>
              <a:rPr lang="pl-PL" altLang="pl-PL" sz="2400" dirty="0" smtClean="0"/>
              <a:t>- </a:t>
            </a:r>
            <a:r>
              <a:rPr lang="pl-PL" altLang="pl-PL" sz="2400" dirty="0"/>
              <a:t>pomagają czy przeszkadzają w biznesie?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EF08B-398F-4A13-BCD3-80E25C45207C}" type="slidenum">
              <a:rPr lang="pl-PL" smtClean="0"/>
              <a:pPr/>
              <a:t>6</a:t>
            </a:fld>
            <a:endParaRPr lang="pl-PL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EF08B-398F-4A13-BCD3-80E25C45207C}" type="slidenum">
              <a:rPr lang="pl-PL" smtClean="0"/>
              <a:pPr/>
              <a:t>7</a:t>
            </a:fld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265" y="1699513"/>
            <a:ext cx="8716591" cy="3858163"/>
          </a:xfrm>
          <a:prstGeom prst="rect">
            <a:avLst/>
          </a:prstGeom>
        </p:spPr>
      </p:pic>
      <p:sp>
        <p:nvSpPr>
          <p:cNvPr id="6" name="Tytuł 1"/>
          <p:cNvSpPr>
            <a:spLocks noGrp="1"/>
          </p:cNvSpPr>
          <p:nvPr>
            <p:ph type="title"/>
          </p:nvPr>
        </p:nvSpPr>
        <p:spPr>
          <a:xfrm>
            <a:off x="0" y="3"/>
            <a:ext cx="9144000" cy="78377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z="2400" dirty="0"/>
              <a:t>Przedsiębiorczość ekspansywna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24704105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pl-PL" sz="2400" dirty="0"/>
              <a:t>Przedsiębiorczość dynamiczna</a:t>
            </a:r>
            <a:endParaRPr lang="pl-PL" sz="2400" dirty="0"/>
          </a:p>
        </p:txBody>
      </p:sp>
      <p:sp>
        <p:nvSpPr>
          <p:cNvPr id="37891" name="Symbol zastępczy zawartości 3"/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pl-PL" altLang="pl-PL" sz="2400" dirty="0" smtClean="0"/>
              <a:t> Duże</a:t>
            </a:r>
            <a:r>
              <a:rPr lang="pl-PL" altLang="pl-PL" sz="2400" dirty="0"/>
              <a:t>, małe czy dynamiczne (high-</a:t>
            </a:r>
            <a:r>
              <a:rPr lang="pl-PL" altLang="pl-PL" sz="2400" dirty="0" err="1"/>
              <a:t>growth</a:t>
            </a:r>
            <a:r>
              <a:rPr lang="pl-PL" altLang="pl-PL" sz="2400" dirty="0"/>
              <a:t>)?</a:t>
            </a:r>
          </a:p>
          <a:p>
            <a:pPr fontAlgn="base">
              <a:spcAft>
                <a:spcPct val="0"/>
              </a:spcAft>
            </a:pPr>
            <a:r>
              <a:rPr lang="pl-PL" altLang="pl-PL" sz="2400" dirty="0" smtClean="0"/>
              <a:t> Determinacja </a:t>
            </a:r>
            <a:r>
              <a:rPr lang="pl-PL" altLang="pl-PL" sz="2400" dirty="0"/>
              <a:t>rozwojowa </a:t>
            </a:r>
            <a:r>
              <a:rPr lang="pl-PL" altLang="pl-PL" sz="2400" dirty="0" smtClean="0"/>
              <a:t>przedsiębiorców.</a:t>
            </a:r>
            <a:endParaRPr lang="pl-PL" altLang="pl-PL" sz="2400" dirty="0"/>
          </a:p>
          <a:p>
            <a:pPr fontAlgn="base">
              <a:spcAft>
                <a:spcPct val="0"/>
              </a:spcAft>
            </a:pPr>
            <a:r>
              <a:rPr lang="pl-PL" altLang="pl-PL" sz="2400" dirty="0" smtClean="0"/>
              <a:t> Rola </a:t>
            </a:r>
            <a:r>
              <a:rPr lang="pl-PL" altLang="pl-PL" sz="2400" dirty="0"/>
              <a:t>firm dynamicznych w </a:t>
            </a:r>
            <a:r>
              <a:rPr lang="pl-PL" altLang="pl-PL" sz="2400" dirty="0" smtClean="0"/>
              <a:t>gospodarce.</a:t>
            </a:r>
            <a:endParaRPr lang="pl-PL" altLang="pl-PL" sz="2400" dirty="0"/>
          </a:p>
          <a:p>
            <a:pPr fontAlgn="base">
              <a:spcAft>
                <a:spcPct val="0"/>
              </a:spcAft>
            </a:pPr>
            <a:r>
              <a:rPr lang="pl-PL" altLang="pl-PL" sz="2400" dirty="0" smtClean="0"/>
              <a:t> Dynamika </a:t>
            </a:r>
            <a:r>
              <a:rPr lang="pl-PL" altLang="pl-PL" sz="2400" dirty="0"/>
              <a:t>sprzedaży czy zatrudnienia?</a:t>
            </a:r>
          </a:p>
          <a:p>
            <a:pPr fontAlgn="base">
              <a:spcAft>
                <a:spcPct val="0"/>
              </a:spcAft>
            </a:pPr>
            <a:r>
              <a:rPr lang="pl-PL" altLang="pl-PL" sz="2400" dirty="0" smtClean="0"/>
              <a:t> Firmy </a:t>
            </a:r>
            <a:r>
              <a:rPr lang="pl-PL" altLang="pl-PL" sz="2400" dirty="0"/>
              <a:t>znaczącego wpływu (high </a:t>
            </a:r>
            <a:r>
              <a:rPr lang="pl-PL" altLang="pl-PL" sz="2400" dirty="0" err="1"/>
              <a:t>impact</a:t>
            </a:r>
            <a:r>
              <a:rPr lang="pl-PL" altLang="pl-PL" sz="2400" dirty="0" smtClean="0"/>
              <a:t>).</a:t>
            </a:r>
            <a:endParaRPr lang="pl-PL" altLang="pl-PL" sz="2400" dirty="0"/>
          </a:p>
          <a:p>
            <a:pPr lvl="1"/>
            <a:endParaRPr lang="pl-PL" altLang="pl-PL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EF08B-398F-4A13-BCD3-80E25C45207C}" type="slidenum">
              <a:rPr lang="pl-PL" smtClean="0"/>
              <a:pPr/>
              <a:t>8</a:t>
            </a:fld>
            <a:endParaRPr lang="pl-PL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EF08B-398F-4A13-BCD3-80E25C45207C}" type="slidenum">
              <a:rPr lang="pl-PL" smtClean="0"/>
              <a:pPr/>
              <a:t>9</a:t>
            </a:fld>
            <a:endParaRPr lang="pl-PL" dirty="0"/>
          </a:p>
        </p:txBody>
      </p:sp>
      <p:pic>
        <p:nvPicPr>
          <p:cNvPr id="5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775" y="1036207"/>
            <a:ext cx="7410450" cy="51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ytuł 1"/>
          <p:cNvSpPr>
            <a:spLocks noGrp="1"/>
          </p:cNvSpPr>
          <p:nvPr>
            <p:ph type="title"/>
          </p:nvPr>
        </p:nvSpPr>
        <p:spPr>
          <a:xfrm>
            <a:off x="0" y="3"/>
            <a:ext cx="9144000" cy="78377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z="2400" dirty="0"/>
              <a:t>Cechy przedsiębiorców dynamicznych i ich firm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417927855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WWG 2015_VII_Polityka przedsiębiorczości" id="{D8BFA4CB-E9B2-4529-B5ED-B2F87360FE51}" vid="{0E8A27B2-B9AF-4631-B105-1BB0085DB711}"/>
    </a:ext>
  </a:ext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1374</TotalTime>
  <Words>457</Words>
  <Application>Microsoft Office PowerPoint</Application>
  <PresentationFormat>Pokaz na ekranie (4:3)</PresentationFormat>
  <Paragraphs>100</Paragraphs>
  <Slides>20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Motyw pakietu Office</vt:lpstr>
      <vt:lpstr>Prezentacja programu PowerPoint</vt:lpstr>
      <vt:lpstr>Przedsiębiorczość dynamiczna i innowacyjna</vt:lpstr>
      <vt:lpstr>Przedsiębiorczość innowacyjna</vt:lpstr>
      <vt:lpstr>Przedsiębiorczość high-tech</vt:lpstr>
      <vt:lpstr>Przedsiębiorczość oparta na wiedzy</vt:lpstr>
      <vt:lpstr>Przedsiębiorczość intelektualna</vt:lpstr>
      <vt:lpstr>Przedsiębiorczość ekspansywna</vt:lpstr>
      <vt:lpstr>Przedsiębiorczość dynamiczna</vt:lpstr>
      <vt:lpstr>Cechy przedsiębiorców dynamicznych i ich firm</vt:lpstr>
      <vt:lpstr>Przedsiębiorczość międzynarodowa</vt:lpstr>
      <vt:lpstr>Internacjonalizacja początkujących firm</vt:lpstr>
      <vt:lpstr>Franczyza (franchising)</vt:lpstr>
      <vt:lpstr>Przedsiębiorczość korporacyjna</vt:lpstr>
      <vt:lpstr>Przedsiębiorczość poza sferą gospodarki</vt:lpstr>
      <vt:lpstr>Przedsiębiorczość akademicka</vt:lpstr>
      <vt:lpstr>Przedsiębiorczość akademicka - ujęcie holistyczne</vt:lpstr>
      <vt:lpstr>Przedsiębiorczość w kulturze</vt:lpstr>
      <vt:lpstr>Przedsiębiorczość społeczna</vt:lpstr>
      <vt:lpstr>Zróżnicowane formy przedsiębiorczości społecznej</vt:lpstr>
      <vt:lpstr>Przedsiębiorczość publiczna</vt:lpstr>
    </vt:vector>
  </TitlesOfParts>
  <Company>Ernst &amp; Young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Katarzyna.Krolak</dc:creator>
  <cp:lastModifiedBy>Centrum Przedsiębiorczości ALK</cp:lastModifiedBy>
  <cp:revision>138</cp:revision>
  <dcterms:created xsi:type="dcterms:W3CDTF">2006-08-31T15:17:18Z</dcterms:created>
  <dcterms:modified xsi:type="dcterms:W3CDTF">2015-09-27T11:25:51Z</dcterms:modified>
</cp:coreProperties>
</file>