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notesMasterIdLst>
    <p:notesMasterId r:id="rId19"/>
  </p:notesMasterIdLst>
  <p:handoutMasterIdLst>
    <p:handoutMasterId r:id="rId20"/>
  </p:handoutMasterIdLst>
  <p:sldIdLst>
    <p:sldId id="308" r:id="rId2"/>
    <p:sldId id="331" r:id="rId3"/>
    <p:sldId id="316" r:id="rId4"/>
    <p:sldId id="334" r:id="rId5"/>
    <p:sldId id="312" r:id="rId6"/>
    <p:sldId id="335" r:id="rId7"/>
    <p:sldId id="269" r:id="rId8"/>
    <p:sldId id="336" r:id="rId9"/>
    <p:sldId id="337" r:id="rId10"/>
    <p:sldId id="338" r:id="rId11"/>
    <p:sldId id="275" r:id="rId12"/>
    <p:sldId id="327" r:id="rId13"/>
    <p:sldId id="339" r:id="rId14"/>
    <p:sldId id="333" r:id="rId15"/>
    <p:sldId id="332" r:id="rId16"/>
    <p:sldId id="330" r:id="rId17"/>
    <p:sldId id="30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323"/>
    <a:srgbClr val="B11E1E"/>
    <a:srgbClr val="2C5994"/>
    <a:srgbClr val="CBD8E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2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90"/>
    </p:cViewPr>
  </p:sorterViewPr>
  <p:notesViewPr>
    <p:cSldViewPr>
      <p:cViewPr varScale="1">
        <p:scale>
          <a:sx n="83" d="100"/>
          <a:sy n="83" d="100"/>
        </p:scale>
        <p:origin x="-16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Arkusz_programu_Microsoft_Excel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endParaRPr lang="en-US" dirty="0"/>
          </a:p>
        </c:rich>
      </c:tx>
      <c:layout>
        <c:manualLayout>
          <c:xMode val="edge"/>
          <c:yMode val="edge"/>
          <c:x val="3.55664986070144E-4"/>
          <c:y val="1.730777160722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Exporte in Mrd. US-Dollar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5"/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5.4225033890646203E-3"/>
                  <c:y val="-2.644919733975219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USA (133)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0375056484410295E-3"/>
                  <c:y val="5.2898394679504503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>
                        <a:latin typeface="Arial" pitchFamily="34" charset="0"/>
                        <a:cs typeface="Arial" pitchFamily="34" charset="0"/>
                      </a:rPr>
                      <a:t>Japonia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 (68)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765167176064098E-2"/>
                  <c:y val="-4.49636354775787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Korea (14)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107546317216402E-2"/>
                  <c:y val="4.231871574360349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>
                        <a:latin typeface="Arial" pitchFamily="34" charset="0"/>
                        <a:cs typeface="Arial" pitchFamily="34" charset="0"/>
                      </a:rPr>
                      <a:t>Włochy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 (10)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>
                        <a:latin typeface="Arial" pitchFamily="34" charset="0"/>
                        <a:cs typeface="Arial" pitchFamily="34" charset="0"/>
                      </a:rPr>
                      <a:t>Hiszpania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 (9)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807501129688270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>
                        <a:latin typeface="Arial" pitchFamily="34" charset="0"/>
                        <a:cs typeface="Arial" pitchFamily="34" charset="0"/>
                      </a:rPr>
                      <a:t>Chiny</a:t>
                    </a:r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 (61)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6150022593764097E-2"/>
                  <c:y val="4.23187157436036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Indie (8)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Sheet1!$A$2:$A$11</c:f>
              <c:numCache>
                <c:formatCode>General</c:formatCode>
                <c:ptCount val="10"/>
                <c:pt idx="0">
                  <c:v>133</c:v>
                </c:pt>
                <c:pt idx="1">
                  <c:v>34</c:v>
                </c:pt>
                <c:pt idx="2">
                  <c:v>68</c:v>
                </c:pt>
                <c:pt idx="3">
                  <c:v>14</c:v>
                </c:pt>
                <c:pt idx="4">
                  <c:v>35</c:v>
                </c:pt>
                <c:pt idx="5">
                  <c:v>30</c:v>
                </c:pt>
                <c:pt idx="6">
                  <c:v>10</c:v>
                </c:pt>
                <c:pt idx="7">
                  <c:v>9</c:v>
                </c:pt>
                <c:pt idx="8">
                  <c:v>61</c:v>
                </c:pt>
                <c:pt idx="9">
                  <c:v>8</c:v>
                </c:pt>
              </c:numCache>
            </c:numRef>
          </c:xVal>
          <c:yVal>
            <c:numRef>
              <c:f>Sheet1!$B$2:$B$11</c:f>
              <c:numCache>
                <c:formatCode>0</c:formatCode>
                <c:ptCount val="10"/>
                <c:pt idx="0">
                  <c:v>1278</c:v>
                </c:pt>
                <c:pt idx="1">
                  <c:v>1269</c:v>
                </c:pt>
                <c:pt idx="2">
                  <c:v>770</c:v>
                </c:pt>
                <c:pt idx="3">
                  <c:v>466</c:v>
                </c:pt>
                <c:pt idx="4">
                  <c:v>521</c:v>
                </c:pt>
                <c:pt idx="5">
                  <c:v>405</c:v>
                </c:pt>
                <c:pt idx="6">
                  <c:v>448</c:v>
                </c:pt>
                <c:pt idx="7">
                  <c:v>245</c:v>
                </c:pt>
                <c:pt idx="8">
                  <c:v>1578</c:v>
                </c:pt>
                <c:pt idx="9">
                  <c:v>220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9004672"/>
        <c:axId val="429007416"/>
      </c:scatterChart>
      <c:valAx>
        <c:axId val="429004672"/>
        <c:scaling>
          <c:orientation val="minMax"/>
          <c:max val="15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429007416"/>
        <c:crosses val="autoZero"/>
        <c:crossBetween val="midCat"/>
        <c:majorUnit val="50"/>
        <c:minorUnit val="4"/>
      </c:valAx>
      <c:valAx>
        <c:axId val="429007416"/>
        <c:scaling>
          <c:orientation val="minMax"/>
          <c:max val="1600"/>
        </c:scaling>
        <c:delete val="0"/>
        <c:axPos val="l"/>
        <c:majorGridlines>
          <c:spPr>
            <a:ln>
              <a:noFill/>
            </a:ln>
          </c:spPr>
        </c:majorGridlines>
        <c:numFmt formatCode="#\ ##0;\-#\ 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4290046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0.31941</cdr:x>
      <cdr:y>0.25177</cdr:y>
    </cdr:from>
    <cdr:to>
      <cdr:x>0.5885</cdr:x>
      <cdr:y>0.29739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44247" y="1208913"/>
          <a:ext cx="1890700" cy="219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 anchor="t" anchorCtr="0">
          <a:spAutoFit/>
        </a:bodyPr>
        <a:lstStyle xmlns:a="http://schemas.openxmlformats.org/drawingml/2006/main"/>
        <a:p xmlns:a="http://schemas.openxmlformats.org/drawingml/2006/main">
          <a:pPr>
            <a:spcBef>
              <a:spcPts val="600"/>
            </a:spcBef>
          </a:pPr>
          <a:r>
            <a:rPr lang="de-DE" sz="1400" dirty="0" err="1" smtClean="0"/>
            <a:t>Niemcy</a:t>
          </a:r>
          <a:r>
            <a:rPr lang="de-DE" sz="1400" dirty="0" smtClean="0"/>
            <a:t> (34)</a:t>
          </a:r>
          <a:endParaRPr lang="en-US" sz="1400" dirty="0" err="1" smtClean="0"/>
        </a:p>
      </cdr:txBody>
    </cdr:sp>
  </cdr:relSizeAnchor>
  <cdr:relSizeAnchor xmlns:cdr="http://schemas.openxmlformats.org/drawingml/2006/chartDrawing">
    <cdr:from>
      <cdr:x>0.32546</cdr:x>
      <cdr:y>0.62867</cdr:y>
    </cdr:from>
    <cdr:to>
      <cdr:x>0.5566</cdr:x>
      <cdr:y>0.67354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759" y="3018658"/>
          <a:ext cx="1624054" cy="2154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 anchor="t" anchorCtr="0">
          <a:spAutoFit/>
        </a:bodyPr>
        <a:lstStyle xmlns:a="http://schemas.openxmlformats.org/drawingml/2006/main"/>
        <a:p xmlns:a="http://schemas.openxmlformats.org/drawingml/2006/main">
          <a:pPr>
            <a:spcBef>
              <a:spcPts val="600"/>
            </a:spcBef>
          </a:pPr>
          <a:r>
            <a:rPr lang="de-DE" sz="1400" dirty="0" err="1" smtClean="0"/>
            <a:t>Francja</a:t>
          </a:r>
          <a:r>
            <a:rPr lang="de-DE" sz="1400" dirty="0" smtClean="0"/>
            <a:t> (35)</a:t>
          </a:r>
          <a:endParaRPr lang="en-US" sz="1400" dirty="0" err="1" smtClean="0"/>
        </a:p>
      </cdr:txBody>
    </cdr:sp>
  </cdr:relSizeAnchor>
  <cdr:relSizeAnchor xmlns:cdr="http://schemas.openxmlformats.org/drawingml/2006/chartDrawing">
    <cdr:from>
      <cdr:x>0.29487</cdr:x>
      <cdr:y>0.68421</cdr:y>
    </cdr:from>
    <cdr:to>
      <cdr:x>0.58361</cdr:x>
      <cdr:y>0.72908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71835" y="3285342"/>
          <a:ext cx="2028767" cy="2154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0" tIns="0" rIns="0" bIns="0" rtlCol="0" anchor="t" anchorCtr="0">
          <a:spAutoFit/>
        </a:bodyPr>
        <a:lstStyle xmlns:a="http://schemas.openxmlformats.org/drawingml/2006/main"/>
        <a:p xmlns:a="http://schemas.openxmlformats.org/drawingml/2006/main">
          <a:pPr>
            <a:spcBef>
              <a:spcPts val="600"/>
            </a:spcBef>
          </a:pPr>
          <a:r>
            <a:rPr lang="de-DE" sz="1400" dirty="0" err="1" smtClean="0"/>
            <a:t>Wielka</a:t>
          </a:r>
          <a:r>
            <a:rPr lang="de-DE" sz="1400" dirty="0" smtClean="0"/>
            <a:t> </a:t>
          </a:r>
          <a:r>
            <a:rPr lang="de-DE" sz="1400" dirty="0" err="1" smtClean="0"/>
            <a:t>Brytania</a:t>
          </a:r>
          <a:r>
            <a:rPr lang="de-DE" sz="1400" dirty="0" smtClean="0"/>
            <a:t> (30)</a:t>
          </a:r>
          <a:endParaRPr lang="en-US" sz="1400" dirty="0" err="1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Jerzy Cieslik, Dynamic Entrepreneurship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E567F5A-8FCE-4B5D-A1D5-6F90136397E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27818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Jerzy Cieslik, Dynamic Entrepreneurship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3140D9C-A7D7-41F1-ADE6-C512E142687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474671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pl-PL" smtClean="0"/>
              <a:t>Jerzy Cieslik, Dynamic Entrepreneurship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FC03A2-A184-4FC9-B2BE-3EAACBFA731A}" type="slidenum">
              <a:rPr lang="en-US" altLang="pl-PL"/>
              <a:pPr>
                <a:spcBef>
                  <a:spcPct val="0"/>
                </a:spcBef>
              </a:pPr>
              <a:t>1</a:t>
            </a:fld>
            <a:endParaRPr lang="en-US" altLang="pl-PL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82592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Jerzy Cieslik, Dynamic Entrepreneurship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140D9C-A7D7-41F1-ADE6-C512E142687E}" type="slidenum">
              <a:rPr lang="en-US" altLang="pl-PL" smtClean="0"/>
              <a:pPr>
                <a:defRPr/>
              </a:pPr>
              <a:t>17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89290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 userDrawn="1"/>
        </p:nvSpPr>
        <p:spPr>
          <a:xfrm>
            <a:off x="0" y="3"/>
            <a:ext cx="9144000" cy="753979"/>
          </a:xfrm>
          <a:prstGeom prst="rect">
            <a:avLst/>
          </a:prstGeom>
          <a:solidFill>
            <a:srgbClr val="2D52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sz="4000" dirty="0" smtClean="0"/>
          </a:p>
        </p:txBody>
      </p:sp>
      <p:sp>
        <p:nvSpPr>
          <p:cNvPr id="10" name="Prostokąt 9"/>
          <p:cNvSpPr/>
          <p:nvPr userDrawn="1"/>
        </p:nvSpPr>
        <p:spPr>
          <a:xfrm>
            <a:off x="0" y="753980"/>
            <a:ext cx="9144000" cy="6104021"/>
          </a:xfrm>
          <a:prstGeom prst="rect">
            <a:avLst/>
          </a:prstGeom>
          <a:solidFill>
            <a:srgbClr val="CBD8E1"/>
          </a:solidFill>
          <a:ln>
            <a:solidFill>
              <a:srgbClr val="CBD8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410376"/>
            <a:ext cx="1564104" cy="1447626"/>
          </a:xfrm>
          <a:prstGeom prst="rect">
            <a:avLst/>
          </a:prstGeom>
        </p:spPr>
      </p:pic>
      <p:sp>
        <p:nvSpPr>
          <p:cNvPr id="12" name="pole tekstowe 11"/>
          <p:cNvSpPr txBox="1"/>
          <p:nvPr userDrawn="1"/>
        </p:nvSpPr>
        <p:spPr>
          <a:xfrm>
            <a:off x="0" y="1359333"/>
            <a:ext cx="9144000" cy="830997"/>
          </a:xfrm>
          <a:prstGeom prst="rect">
            <a:avLst/>
          </a:prstGeom>
          <a:noFill/>
        </p:spPr>
        <p:txBody>
          <a:bodyPr wrap="square" numCol="1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spc="100" dirty="0" smtClean="0">
                <a:solidFill>
                  <a:srgbClr val="2D52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Przedsiębiorczość w warunkach globalizacji</a:t>
            </a:r>
            <a:endParaRPr lang="pl-PL" sz="3200" b="1" spc="100" dirty="0">
              <a:solidFill>
                <a:srgbClr val="2D52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6" name="Łącznik prosty 15"/>
          <p:cNvCxnSpPr/>
          <p:nvPr userDrawn="1"/>
        </p:nvCxnSpPr>
        <p:spPr>
          <a:xfrm flipV="1">
            <a:off x="8365067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 userDrawn="1"/>
        </p:nvCxnSpPr>
        <p:spPr>
          <a:xfrm flipV="1">
            <a:off x="5937069" y="5331632"/>
            <a:ext cx="3206932" cy="2874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zawartości 3"/>
          <p:cNvSpPr>
            <a:spLocks noGrp="1"/>
          </p:cNvSpPr>
          <p:nvPr>
            <p:ph sz="half" idx="2"/>
          </p:nvPr>
        </p:nvSpPr>
        <p:spPr>
          <a:xfrm>
            <a:off x="261257" y="2472268"/>
            <a:ext cx="8634550" cy="2691918"/>
          </a:xfrm>
        </p:spPr>
        <p:txBody>
          <a:bodyPr/>
          <a:lstStyle>
            <a:lvl1pPr marL="228594" indent="-228594" algn="ctr">
              <a:buFontTx/>
              <a:buBlip>
                <a:blip r:embed="rId3"/>
              </a:buBlip>
              <a:defRPr/>
            </a:lvl1pPr>
            <a:lvl2pPr marL="685783" indent="-228594" algn="ctr">
              <a:buFontTx/>
              <a:buBlip>
                <a:blip r:embed="rId3"/>
              </a:buBlip>
              <a:defRPr/>
            </a:lvl2pPr>
            <a:lvl3pPr marL="1142971" indent="-228594" algn="ctr">
              <a:buFontTx/>
              <a:buBlip>
                <a:blip r:embed="rId3"/>
              </a:buBlip>
              <a:defRPr/>
            </a:lvl3pPr>
            <a:lvl4pPr marL="1600160" indent="-228594" algn="ctr">
              <a:buFontTx/>
              <a:buBlip>
                <a:blip r:embed="rId3"/>
              </a:buBlip>
              <a:defRPr/>
            </a:lvl4pPr>
            <a:lvl5pPr marL="2057349" indent="-228594" algn="ctr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13" name="Łącznik prosty 12"/>
          <p:cNvCxnSpPr/>
          <p:nvPr userDrawn="1"/>
        </p:nvCxnSpPr>
        <p:spPr>
          <a:xfrm flipV="1">
            <a:off x="0" y="1843551"/>
            <a:ext cx="791997" cy="4358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ytuł 1"/>
          <p:cNvSpPr>
            <a:spLocks noGrp="1"/>
          </p:cNvSpPr>
          <p:nvPr>
            <p:ph type="title" hasCustomPrompt="1"/>
          </p:nvPr>
        </p:nvSpPr>
        <p:spPr>
          <a:xfrm>
            <a:off x="0" y="3"/>
            <a:ext cx="9144000" cy="7837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dodać tekst</a:t>
            </a:r>
            <a:endParaRPr lang="pl-PL" dirty="0"/>
          </a:p>
        </p:txBody>
      </p:sp>
      <p:sp>
        <p:nvSpPr>
          <p:cNvPr id="24" name="Symbol zastępczy zawartości 3"/>
          <p:cNvSpPr>
            <a:spLocks noGrp="1"/>
          </p:cNvSpPr>
          <p:nvPr>
            <p:ph sz="half" idx="10" hasCustomPrompt="1"/>
          </p:nvPr>
        </p:nvSpPr>
        <p:spPr>
          <a:xfrm>
            <a:off x="4848225" y="5410376"/>
            <a:ext cx="4047582" cy="1371754"/>
          </a:xfrm>
        </p:spPr>
        <p:txBody>
          <a:bodyPr/>
          <a:lstStyle>
            <a:lvl1pPr marL="228594" indent="-228594">
              <a:buFontTx/>
              <a:buBlip>
                <a:blip r:embed="rId3"/>
              </a:buBlip>
              <a:defRPr/>
            </a:lvl1pPr>
            <a:lvl2pPr marL="685783" indent="-228594">
              <a:buFontTx/>
              <a:buBlip>
                <a:blip r:embed="rId3"/>
              </a:buBlip>
              <a:defRPr/>
            </a:lvl2pPr>
            <a:lvl3pPr marL="914377" indent="0">
              <a:buFontTx/>
              <a:buNone/>
              <a:defRPr baseline="0"/>
            </a:lvl3pPr>
            <a:lvl4pPr marL="1371566" indent="0">
              <a:buFontTx/>
              <a:buNone/>
              <a:defRPr/>
            </a:lvl4pPr>
            <a:lvl5pPr marL="1828755" indent="0">
              <a:buFontTx/>
              <a:buNone/>
              <a:defRPr/>
            </a:lvl5pPr>
          </a:lstStyle>
          <a:p>
            <a:pPr lvl="2"/>
            <a:r>
              <a:rPr lang="pl-PL" dirty="0" smtClean="0"/>
              <a:t>Kliknij, aby dodać tekst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8927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84584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15" name="pole tekstowe 14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17" name="Łącznik prosty 16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4000" y="1114700"/>
            <a:ext cx="8641807" cy="5169551"/>
          </a:xfrm>
        </p:spPr>
        <p:txBody>
          <a:bodyPr anchor="ctr"/>
          <a:lstStyle>
            <a:lvl1pPr marL="228594" indent="-228594">
              <a:lnSpc>
                <a:spcPct val="150000"/>
              </a:lnSpc>
              <a:buFontTx/>
              <a:buBlip>
                <a:blip r:embed="rId3"/>
              </a:buBlip>
              <a:defRPr/>
            </a:lvl1pPr>
            <a:lvl2pPr marL="685783" indent="-228594">
              <a:lnSpc>
                <a:spcPct val="150000"/>
              </a:lnSpc>
              <a:buFontTx/>
              <a:buBlip>
                <a:blip r:embed="rId3"/>
              </a:buBlip>
              <a:defRPr/>
            </a:lvl2pPr>
            <a:lvl3pPr marL="1142971" indent="-228594">
              <a:lnSpc>
                <a:spcPct val="150000"/>
              </a:lnSpc>
              <a:buFontTx/>
              <a:buBlip>
                <a:blip r:embed="rId3"/>
              </a:buBlip>
              <a:defRPr/>
            </a:lvl3pPr>
            <a:lvl4pPr marL="1600160" indent="-228594">
              <a:lnSpc>
                <a:spcPct val="150000"/>
              </a:lnSpc>
              <a:buFontTx/>
              <a:buBlip>
                <a:blip r:embed="rId3"/>
              </a:buBlip>
              <a:defRPr/>
            </a:lvl4pPr>
            <a:lvl5pPr marL="2057349" indent="-228594">
              <a:lnSpc>
                <a:spcPct val="150000"/>
              </a:lnSpc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3952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1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A7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zawartości 3"/>
          <p:cNvSpPr>
            <a:spLocks noGrp="1"/>
          </p:cNvSpPr>
          <p:nvPr>
            <p:ph sz="half" idx="13"/>
          </p:nvPr>
        </p:nvSpPr>
        <p:spPr>
          <a:xfrm>
            <a:off x="243417" y="1114700"/>
            <a:ext cx="4266656" cy="5169551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2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01710" y="6473416"/>
            <a:ext cx="442292" cy="390560"/>
          </a:xfrm>
          <a:solidFill>
            <a:srgbClr val="CBD8E1"/>
          </a:solidFill>
        </p:spPr>
        <p:txBody>
          <a:bodyPr/>
          <a:lstStyle>
            <a:lvl1pPr algn="ctr">
              <a:defRPr/>
            </a:lvl1pPr>
          </a:lstStyle>
          <a:p>
            <a:fld id="{2B0EF08B-398F-4A13-BCD3-80E25C45207C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8" name="Grupa 27"/>
          <p:cNvGrpSpPr/>
          <p:nvPr userDrawn="1"/>
        </p:nvGrpSpPr>
        <p:grpSpPr>
          <a:xfrm>
            <a:off x="-17" y="6475908"/>
            <a:ext cx="8740701" cy="382092"/>
            <a:chOff x="-17" y="6475908"/>
            <a:chExt cx="8740701" cy="382092"/>
          </a:xfrm>
        </p:grpSpPr>
        <p:sp>
          <p:nvSpPr>
            <p:cNvPr id="29" name="pole tekstowe 28"/>
            <p:cNvSpPr txBox="1"/>
            <p:nvPr userDrawn="1"/>
          </p:nvSpPr>
          <p:spPr>
            <a:xfrm>
              <a:off x="0" y="6475908"/>
              <a:ext cx="8740684" cy="382092"/>
            </a:xfrm>
            <a:prstGeom prst="rect">
              <a:avLst/>
            </a:prstGeom>
            <a:solidFill>
              <a:srgbClr val="810029"/>
            </a:solidFill>
            <a:ln>
              <a:solidFill>
                <a:srgbClr val="C00000"/>
              </a:solidFill>
            </a:ln>
          </p:spPr>
          <p:txBody>
            <a:bodyPr wrap="square" numCol="1" rtlCol="0" anchor="ctr">
              <a:noAutofit/>
            </a:bodyPr>
            <a:lstStyle/>
            <a:p>
              <a:pPr marL="1168400" indent="-263525" algn="l">
                <a:lnSpc>
                  <a:spcPct val="150000"/>
                </a:lnSpc>
              </a:pPr>
              <a:r>
                <a:rPr lang="pl-PL" sz="1400" b="1" spc="100" dirty="0" smtClean="0">
                  <a:solidFill>
                    <a:schemeClr val="bg1"/>
                  </a:solidFill>
                  <a:effectLst/>
                  <a:latin typeface="+mj-lt"/>
                </a:rPr>
                <a:t>Przedsiębiorczość w warunkach globalizacji</a:t>
              </a:r>
              <a:endParaRPr lang="pl-PL" sz="1400" b="1" spc="100" dirty="0">
                <a:solidFill>
                  <a:schemeClr val="bg1"/>
                </a:solidFill>
                <a:effectLst/>
                <a:latin typeface="+mj-lt"/>
              </a:endParaRPr>
            </a:p>
          </p:txBody>
        </p:sp>
        <p:cxnSp>
          <p:nvCxnSpPr>
            <p:cNvPr id="30" name="Łącznik prosty 29"/>
            <p:cNvCxnSpPr/>
            <p:nvPr userDrawn="1"/>
          </p:nvCxnSpPr>
          <p:spPr>
            <a:xfrm>
              <a:off x="4690533" y="6666954"/>
              <a:ext cx="4041684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Łącznik prosty 30"/>
            <p:cNvCxnSpPr/>
            <p:nvPr userDrawn="1"/>
          </p:nvCxnSpPr>
          <p:spPr>
            <a:xfrm flipV="1">
              <a:off x="-17" y="6666954"/>
              <a:ext cx="868438" cy="0"/>
            </a:xfrm>
            <a:prstGeom prst="line">
              <a:avLst/>
            </a:prstGeom>
            <a:ln w="22225">
              <a:solidFill>
                <a:srgbClr val="7AA6C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3801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8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48195" y="1132117"/>
            <a:ext cx="8654143" cy="5044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B2132-72A8-443D-970F-8AFCFB54CBAB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7" name="Łącznik prosty 6"/>
          <p:cNvCxnSpPr/>
          <p:nvPr userDrawn="1"/>
        </p:nvCxnSpPr>
        <p:spPr>
          <a:xfrm>
            <a:off x="4016829" y="792480"/>
            <a:ext cx="5130000" cy="0"/>
          </a:xfrm>
          <a:prstGeom prst="line">
            <a:avLst/>
          </a:prstGeom>
          <a:ln w="38100">
            <a:solidFill>
              <a:srgbClr val="8100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38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2D5265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5"/>
        </a:buBlip>
        <a:defRPr sz="2800" kern="1200">
          <a:solidFill>
            <a:srgbClr val="2D5265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400" kern="1200">
          <a:solidFill>
            <a:srgbClr val="2D526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2000" kern="1200">
          <a:solidFill>
            <a:srgbClr val="2D5265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5"/>
        </a:buBlip>
        <a:defRPr sz="1800" kern="1200">
          <a:solidFill>
            <a:srgbClr val="2D5265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marL="0" indent="0" eaLnBrk="1" hangingPunct="1"/>
            <a:endParaRPr lang="pl-PL" altLang="pl-PL" smtClean="0"/>
          </a:p>
          <a:p>
            <a:pPr marL="0" indent="0" eaLnBrk="1" hangingPunct="1"/>
            <a:endParaRPr lang="pl-PL" altLang="pl-PL" smtClean="0"/>
          </a:p>
          <a:p>
            <a:pPr marL="0" indent="0" eaLnBrk="1" hangingPunct="1"/>
            <a:endParaRPr lang="pl-PL" alt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4725" y="1988840"/>
            <a:ext cx="8634549" cy="3175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377" eaLnBrk="1" hangingPunct="1">
              <a:lnSpc>
                <a:spcPct val="150000"/>
              </a:lnSpc>
              <a:spcBef>
                <a:spcPts val="1000"/>
              </a:spcBef>
            </a:pPr>
            <a:r>
              <a:rPr lang="pl-PL" sz="4400" b="1" dirty="0">
                <a:solidFill>
                  <a:srgbClr val="2D5265"/>
                </a:solidFill>
                <a:latin typeface="+mn-lt"/>
              </a:rPr>
              <a:t>VI. Międzynarodowy wymiar przedsiębiorczości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Przedsiębiorstwa dynamiczne w przemyśle przetwórczym  </a:t>
            </a:r>
            <a:br>
              <a:rPr lang="pl-PL" sz="2500" dirty="0"/>
            </a:br>
            <a:r>
              <a:rPr lang="pl-PL" sz="2500" dirty="0"/>
              <a:t>(średnioroczny wzrost obrotów &gt;20% w okresie 2009-2012)</a:t>
            </a: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419" y="1236232"/>
            <a:ext cx="7777162" cy="4784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782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714A3-8B34-48AE-9AC5-25B9D17AEC39}" type="slidenum">
              <a:rPr lang="en-US" altLang="pl-PL" smtClean="0"/>
              <a:pPr>
                <a:defRPr/>
              </a:pPr>
              <a:t>11</a:t>
            </a:fld>
            <a:endParaRPr lang="en-US" alt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Wyniki badań  - przyczyny dominacji firm z udziałem zagranicznym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w </a:t>
            </a:r>
            <a:r>
              <a:rPr lang="pl-PL" sz="2500" dirty="0"/>
              <a:t>polskim eksporcie </a:t>
            </a:r>
            <a:endParaRPr lang="en-AU" sz="2500" dirty="0"/>
          </a:p>
        </p:txBody>
      </p:sp>
      <p:sp>
        <p:nvSpPr>
          <p:cNvPr id="34819" name="Symbol zastępczy zawartości 4"/>
          <p:cNvSpPr>
            <a:spLocks noGrp="1"/>
          </p:cNvSpPr>
          <p:nvPr>
            <p:ph sz="half" idx="2"/>
          </p:nvPr>
        </p:nvSpPr>
        <p:spPr>
          <a:xfrm>
            <a:off x="251520" y="1124744"/>
            <a:ext cx="8641807" cy="5169551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indent="0" defTabSz="914377" eaLnBrk="1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pl-PL" altLang="pl-PL" sz="3100" b="1" kern="1200" dirty="0" smtClean="0">
                <a:solidFill>
                  <a:srgbClr val="2D5265"/>
                </a:solidFill>
              </a:rPr>
              <a:t>	</a:t>
            </a:r>
            <a:r>
              <a:rPr lang="pl-PL" altLang="pl-PL" sz="3200" b="1" kern="1200" dirty="0" smtClean="0">
                <a:solidFill>
                  <a:srgbClr val="2D5265"/>
                </a:solidFill>
              </a:rPr>
              <a:t>W </a:t>
            </a:r>
            <a:r>
              <a:rPr lang="pl-PL" altLang="pl-PL" sz="3200" b="1" kern="1200" dirty="0">
                <a:solidFill>
                  <a:srgbClr val="2D5265"/>
                </a:solidFill>
              </a:rPr>
              <a:t>porównaniu do przedsiębiorstw krajowych, firmy </a:t>
            </a:r>
            <a:r>
              <a:rPr lang="pl-PL" altLang="pl-PL" sz="3200" b="1" kern="1200" dirty="0" smtClean="0">
                <a:solidFill>
                  <a:srgbClr val="2D5265"/>
                </a:solidFill>
              </a:rPr>
              <a:t/>
            </a:r>
            <a:br>
              <a:rPr lang="pl-PL" altLang="pl-PL" sz="3200" b="1" kern="1200" dirty="0" smtClean="0">
                <a:solidFill>
                  <a:srgbClr val="2D5265"/>
                </a:solidFill>
              </a:rPr>
            </a:br>
            <a:r>
              <a:rPr lang="pl-PL" altLang="pl-PL" sz="3200" b="1" kern="1200" dirty="0" smtClean="0">
                <a:solidFill>
                  <a:srgbClr val="2D5265"/>
                </a:solidFill>
              </a:rPr>
              <a:t>	z udziałem </a:t>
            </a:r>
            <a:r>
              <a:rPr lang="pl-PL" altLang="pl-PL" sz="3200" b="1" kern="1200" dirty="0">
                <a:solidFill>
                  <a:srgbClr val="2D5265"/>
                </a:solidFill>
              </a:rPr>
              <a:t>zagranicznym są:</a:t>
            </a: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2"/>
              </a:buBlip>
            </a:pPr>
            <a:r>
              <a:rPr lang="pl-PL" altLang="pl-PL" kern="1200" dirty="0">
                <a:solidFill>
                  <a:srgbClr val="2D5265"/>
                </a:solidFill>
              </a:rPr>
              <a:t> wyżej </a:t>
            </a:r>
            <a:r>
              <a:rPr lang="pl-PL" altLang="pl-PL" kern="1200" dirty="0" smtClean="0">
                <a:solidFill>
                  <a:srgbClr val="2D5265"/>
                </a:solidFill>
              </a:rPr>
              <a:t>zinternacjonalizowane,</a:t>
            </a:r>
            <a:endParaRPr lang="pl-PL" altLang="pl-PL" kern="1200" dirty="0">
              <a:solidFill>
                <a:srgbClr val="2D5265"/>
              </a:solidFill>
            </a:endParaRP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2"/>
              </a:buBlip>
            </a:pPr>
            <a:r>
              <a:rPr lang="pl-PL" altLang="pl-PL" kern="1200" dirty="0">
                <a:solidFill>
                  <a:srgbClr val="2D5265"/>
                </a:solidFill>
              </a:rPr>
              <a:t> lepiej wyposażone </a:t>
            </a:r>
            <a:r>
              <a:rPr lang="pl-PL" altLang="pl-PL" kern="1200" dirty="0" smtClean="0">
                <a:solidFill>
                  <a:srgbClr val="2D5265"/>
                </a:solidFill>
              </a:rPr>
              <a:t>kapitałowo,</a:t>
            </a:r>
            <a:endParaRPr lang="pl-PL" altLang="pl-PL" kern="1200" dirty="0">
              <a:solidFill>
                <a:srgbClr val="2D5265"/>
              </a:solidFill>
            </a:endParaRP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2"/>
              </a:buBlip>
            </a:pPr>
            <a:r>
              <a:rPr lang="pl-PL" altLang="pl-PL" kern="1200" dirty="0">
                <a:solidFill>
                  <a:srgbClr val="2D5265"/>
                </a:solidFill>
              </a:rPr>
              <a:t> bardziej </a:t>
            </a:r>
            <a:r>
              <a:rPr lang="pl-PL" altLang="pl-PL" kern="1200" dirty="0" smtClean="0">
                <a:solidFill>
                  <a:srgbClr val="2D5265"/>
                </a:solidFill>
              </a:rPr>
              <a:t>produktywne,</a:t>
            </a:r>
            <a:endParaRPr lang="pl-PL" altLang="pl-PL" kern="1200" dirty="0">
              <a:solidFill>
                <a:srgbClr val="2D5265"/>
              </a:solidFill>
            </a:endParaRP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2"/>
              </a:buBlip>
            </a:pPr>
            <a:r>
              <a:rPr lang="pl-PL" altLang="pl-PL" sz="2600" b="1" kern="1200" dirty="0">
                <a:solidFill>
                  <a:srgbClr val="2D5265"/>
                </a:solidFill>
              </a:rPr>
              <a:t> mają dostęp do międzynarodowej sieci stworzonej przez firmę </a:t>
            </a:r>
            <a:r>
              <a:rPr lang="pl-PL" altLang="pl-PL" sz="2600" b="1" kern="1200" dirty="0" smtClean="0">
                <a:solidFill>
                  <a:srgbClr val="2D5265"/>
                </a:solidFill>
              </a:rPr>
              <a:t>macierzystą.</a:t>
            </a:r>
            <a:endParaRPr lang="pl-PL" altLang="pl-PL" sz="2600" b="1" kern="1200" dirty="0">
              <a:solidFill>
                <a:srgbClr val="2D5265"/>
              </a:solidFill>
            </a:endParaRPr>
          </a:p>
          <a:p>
            <a:pPr marL="0" indent="0" defTabSz="914377" eaLnBrk="1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pl-PL" altLang="pl-PL" sz="3100" b="1" kern="1200" dirty="0" smtClean="0">
                <a:solidFill>
                  <a:srgbClr val="2D5265"/>
                </a:solidFill>
              </a:rPr>
              <a:t>	</a:t>
            </a:r>
            <a:r>
              <a:rPr lang="pl-PL" altLang="pl-PL" sz="3200" b="1" kern="1200" dirty="0" smtClean="0">
                <a:solidFill>
                  <a:srgbClr val="2D5265"/>
                </a:solidFill>
              </a:rPr>
              <a:t>WNIOSEK:</a:t>
            </a:r>
          </a:p>
          <a:p>
            <a:pPr marL="228594" indent="-228594" defTabSz="914377" eaLnBrk="1" hangingPunct="1">
              <a:lnSpc>
                <a:spcPct val="150000"/>
              </a:lnSpc>
              <a:spcBef>
                <a:spcPts val="1000"/>
              </a:spcBef>
              <a:buFontTx/>
              <a:buBlip>
                <a:blip r:embed="rId2"/>
              </a:buBlip>
            </a:pPr>
            <a:r>
              <a:rPr lang="pl-PL" altLang="pl-PL" sz="2600" kern="1200" dirty="0" smtClean="0">
                <a:solidFill>
                  <a:srgbClr val="2D5265"/>
                </a:solidFill>
              </a:rPr>
              <a:t> </a:t>
            </a:r>
            <a:r>
              <a:rPr lang="pl-PL" altLang="pl-PL" kern="1200" dirty="0" smtClean="0">
                <a:solidFill>
                  <a:srgbClr val="2D5265"/>
                </a:solidFill>
              </a:rPr>
              <a:t>Należy wspierać znaczących polskich eksporterów by przekształcili się </a:t>
            </a:r>
            <a:br>
              <a:rPr lang="pl-PL" altLang="pl-PL" kern="1200" dirty="0" smtClean="0">
                <a:solidFill>
                  <a:srgbClr val="2D5265"/>
                </a:solidFill>
              </a:rPr>
            </a:br>
            <a:r>
              <a:rPr lang="pl-PL" altLang="pl-PL" kern="1200" dirty="0" smtClean="0">
                <a:solidFill>
                  <a:srgbClr val="2D5265"/>
                </a:solidFill>
              </a:rPr>
              <a:t>w korporacje o zasięgu globalnym.</a:t>
            </a:r>
            <a:endParaRPr lang="en-AU" altLang="pl-PL" kern="1200" dirty="0">
              <a:solidFill>
                <a:srgbClr val="2D5265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714A3-8B34-48AE-9AC5-25B9D17AEC39}" type="slidenum">
              <a:rPr lang="en-US" altLang="pl-PL" smtClean="0"/>
              <a:pPr>
                <a:defRPr/>
              </a:pPr>
              <a:t>12</a:t>
            </a:fld>
            <a:endParaRPr lang="en-US" alt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Polskie inwestycje za granicą</a:t>
            </a:r>
            <a:endParaRPr lang="pl-PL" sz="2500" dirty="0"/>
          </a:p>
        </p:txBody>
      </p:sp>
      <p:sp>
        <p:nvSpPr>
          <p:cNvPr id="35842" name="Symbol zastępczy zawartości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pl-PL" altLang="pl-PL" sz="2700" dirty="0"/>
              <a:t> W 2013 r. 1588 polskich firm posiadało 3360 filii i oddziałów </a:t>
            </a:r>
            <a:r>
              <a:rPr lang="pl-PL" altLang="pl-PL" sz="2700" dirty="0" smtClean="0"/>
              <a:t/>
            </a:r>
            <a:br>
              <a:rPr lang="pl-PL" altLang="pl-PL" sz="2700" dirty="0" smtClean="0"/>
            </a:br>
            <a:r>
              <a:rPr lang="pl-PL" altLang="pl-PL" sz="2700" dirty="0" smtClean="0"/>
              <a:t>za granicą.</a:t>
            </a:r>
            <a:endParaRPr lang="pl-PL" altLang="pl-PL" sz="2700" dirty="0"/>
          </a:p>
          <a:p>
            <a:r>
              <a:rPr lang="pl-PL" altLang="pl-PL" sz="2700" dirty="0"/>
              <a:t> Ok. 30% to były filie „kaskadowe” zakładane przez firmy z kapitałem zagranicznym działające w </a:t>
            </a:r>
            <a:r>
              <a:rPr lang="pl-PL" altLang="pl-PL" sz="2700" dirty="0" smtClean="0"/>
              <a:t>Polsce.</a:t>
            </a:r>
            <a:endParaRPr lang="pl-PL" altLang="pl-PL" sz="2700" dirty="0"/>
          </a:p>
          <a:p>
            <a:r>
              <a:rPr lang="pl-PL" altLang="pl-PL" sz="2700" dirty="0"/>
              <a:t> Przewaga inwestycji zagranicznych przychodzących nad wychodzącymi:</a:t>
            </a:r>
          </a:p>
          <a:p>
            <a:pPr lvl="1"/>
            <a:r>
              <a:rPr lang="pl-PL" altLang="pl-PL" sz="2500" dirty="0"/>
              <a:t>Liczba </a:t>
            </a:r>
            <a:r>
              <a:rPr lang="pl-PL" altLang="pl-PL" sz="2500" dirty="0" smtClean="0"/>
              <a:t>filii:			- 12x</a:t>
            </a:r>
            <a:endParaRPr lang="pl-PL" altLang="pl-PL" sz="2500" dirty="0"/>
          </a:p>
          <a:p>
            <a:pPr lvl="1"/>
            <a:r>
              <a:rPr lang="pl-PL" altLang="pl-PL" sz="2500" dirty="0"/>
              <a:t>Liczba </a:t>
            </a:r>
            <a:r>
              <a:rPr lang="pl-PL" altLang="pl-PL" sz="2500" dirty="0" smtClean="0"/>
              <a:t>pracujących:	- 16x</a:t>
            </a:r>
            <a:endParaRPr lang="pl-PL" altLang="pl-PL" sz="2500" dirty="0"/>
          </a:p>
          <a:p>
            <a:pPr lvl="1"/>
            <a:r>
              <a:rPr lang="pl-PL" altLang="pl-PL" sz="2500" dirty="0" smtClean="0"/>
              <a:t>Przychody:		- 10x</a:t>
            </a:r>
            <a:endParaRPr lang="pl-PL" altLang="pl-PL" sz="2500" dirty="0"/>
          </a:p>
          <a:p>
            <a:pPr lvl="1"/>
            <a:r>
              <a:rPr lang="pl-PL" altLang="pl-PL" sz="2500" dirty="0" smtClean="0"/>
              <a:t>Eksport:			- 10x</a:t>
            </a:r>
            <a:endParaRPr lang="en-AU" altLang="pl-PL" sz="25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Globalizacja narodowych firm - perspektywa krajów doganiających</a:t>
            </a:r>
          </a:p>
        </p:txBody>
      </p:sp>
      <p:pic>
        <p:nvPicPr>
          <p:cNvPr id="25" name="Obraz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06" y="1324107"/>
            <a:ext cx="8449788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2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 err="1"/>
              <a:t>Hidden</a:t>
            </a:r>
            <a:r>
              <a:rPr lang="pl-PL" sz="2500" dirty="0"/>
              <a:t> </a:t>
            </a:r>
            <a:r>
              <a:rPr lang="pl-PL" sz="2500" dirty="0" err="1"/>
              <a:t>champions</a:t>
            </a:r>
            <a:r>
              <a:rPr lang="pl-PL" sz="2500" dirty="0"/>
              <a:t> = globalne średniaki (II liga)</a:t>
            </a:r>
          </a:p>
        </p:txBody>
      </p:sp>
      <p:grpSp>
        <p:nvGrpSpPr>
          <p:cNvPr id="5" name="Group 3"/>
          <p:cNvGrpSpPr/>
          <p:nvPr/>
        </p:nvGrpSpPr>
        <p:grpSpPr>
          <a:xfrm>
            <a:off x="719572" y="866794"/>
            <a:ext cx="7704856" cy="5546748"/>
            <a:chOff x="1475656" y="908719"/>
            <a:chExt cx="7344816" cy="5380011"/>
          </a:xfrm>
        </p:grpSpPr>
        <p:sp>
          <p:nvSpPr>
            <p:cNvPr id="6" name="Rectangle 24"/>
            <p:cNvSpPr/>
            <p:nvPr/>
          </p:nvSpPr>
          <p:spPr>
            <a:xfrm>
              <a:off x="1475656" y="908719"/>
              <a:ext cx="7344816" cy="535755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" name="Straight Connector 28"/>
            <p:cNvCxnSpPr/>
            <p:nvPr/>
          </p:nvCxnSpPr>
          <p:spPr bwMode="auto">
            <a:xfrm flipV="1">
              <a:off x="2783711" y="1274431"/>
              <a:ext cx="2755607" cy="1520006"/>
            </a:xfrm>
            <a:prstGeom prst="line">
              <a:avLst/>
            </a:prstGeom>
            <a:solidFill>
              <a:srgbClr val="DDDDDD"/>
            </a:solidFill>
            <a:ln w="571500" cap="flat" cmpd="sng" algn="ctr">
              <a:solidFill>
                <a:srgbClr val="808080">
                  <a:lumMod val="60000"/>
                  <a:lumOff val="40000"/>
                  <a:alpha val="4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Straight Connector 29"/>
            <p:cNvCxnSpPr/>
            <p:nvPr/>
          </p:nvCxnSpPr>
          <p:spPr bwMode="auto">
            <a:xfrm flipV="1">
              <a:off x="2518360" y="1953083"/>
              <a:ext cx="5549315" cy="3015431"/>
            </a:xfrm>
            <a:prstGeom prst="line">
              <a:avLst/>
            </a:prstGeom>
            <a:solidFill>
              <a:srgbClr val="DDDDDD"/>
            </a:solidFill>
            <a:ln w="571500" cap="flat" cmpd="sng" algn="ctr">
              <a:solidFill>
                <a:srgbClr val="808080">
                  <a:lumMod val="60000"/>
                  <a:lumOff val="40000"/>
                  <a:alpha val="46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" name="Group 30"/>
            <p:cNvGrpSpPr/>
            <p:nvPr/>
          </p:nvGrpSpPr>
          <p:grpSpPr>
            <a:xfrm>
              <a:off x="1547664" y="1047643"/>
              <a:ext cx="7097002" cy="4972415"/>
              <a:chOff x="643647" y="1172335"/>
              <a:chExt cx="7097002" cy="4972415"/>
            </a:xfrm>
          </p:grpSpPr>
          <p:grpSp>
            <p:nvGrpSpPr>
              <p:cNvPr id="14" name="Group 31"/>
              <p:cNvGrpSpPr/>
              <p:nvPr/>
            </p:nvGrpSpPr>
            <p:grpSpPr>
              <a:xfrm>
                <a:off x="714374" y="1172335"/>
                <a:ext cx="7026275" cy="4972415"/>
                <a:chOff x="714374" y="1172335"/>
                <a:chExt cx="7026275" cy="4972415"/>
              </a:xfrm>
            </p:grpSpPr>
            <p:graphicFrame>
              <p:nvGraphicFramePr>
                <p:cNvPr id="16" name="Chart 33"/>
                <p:cNvGraphicFramePr/>
                <p:nvPr>
                  <p:extLst>
                    <p:ext uri="{D42A27DB-BD31-4B8C-83A1-F6EECF244321}">
                      <p14:modId xmlns:p14="http://schemas.microsoft.com/office/powerpoint/2010/main" val="2268594981"/>
                    </p:ext>
                  </p:extLst>
                </p:nvPr>
              </p:nvGraphicFramePr>
              <p:xfrm>
                <a:off x="714374" y="1172335"/>
                <a:ext cx="7026275" cy="4801658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17" name="TextBox 34"/>
                <p:cNvSpPr txBox="1"/>
                <p:nvPr/>
              </p:nvSpPr>
              <p:spPr>
                <a:xfrm>
                  <a:off x="2613229" y="5929306"/>
                  <a:ext cx="3248025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t" anchorCtr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1" i="0" u="none" strike="noStrike" kern="0" cap="none" spc="0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Korporacje z listy </a:t>
                  </a:r>
                  <a:r>
                    <a:rPr kumimoji="0" lang="pl-PL" sz="1400" b="1" i="0" u="none" strike="noStrike" kern="0" cap="none" spc="0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Fortune</a:t>
                  </a:r>
                  <a:r>
                    <a:rPr kumimoji="0" lang="pl-PL" sz="1400" b="1" i="0" u="none" strike="noStrike" kern="0" cap="none" spc="0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+mn-lt"/>
                    </a:rPr>
                    <a:t> Global 500</a:t>
                  </a:r>
                  <a:endParaRPr kumimoji="0" lang="pl-PL" sz="1400" b="1" i="0" u="none" strike="noStrike" kern="0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endParaRPr>
                </a:p>
              </p:txBody>
            </p:sp>
          </p:grpSp>
          <p:sp>
            <p:nvSpPr>
              <p:cNvPr id="15" name="TextBox 32"/>
              <p:cNvSpPr txBox="1"/>
              <p:nvPr/>
            </p:nvSpPr>
            <p:spPr>
              <a:xfrm>
                <a:off x="643647" y="1276012"/>
                <a:ext cx="2197100" cy="20896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400" b="1" i="0" u="none" strike="noStrike" kern="0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n-lt"/>
                  </a:defRPr>
                </a:lvl1pPr>
              </a:lstStyle>
              <a:p>
                <a:r>
                  <a:rPr lang="de-DE" dirty="0" err="1"/>
                  <a:t>Eksport</a:t>
                </a:r>
                <a:r>
                  <a:rPr lang="de-DE" dirty="0"/>
                  <a:t> </a:t>
                </a:r>
                <a:r>
                  <a:rPr lang="de-DE" dirty="0" err="1"/>
                  <a:t>w</a:t>
                </a:r>
                <a:r>
                  <a:rPr lang="de-DE" dirty="0"/>
                  <a:t> </a:t>
                </a:r>
                <a:r>
                  <a:rPr lang="de-DE" dirty="0" err="1"/>
                  <a:t>miliardach</a:t>
                </a:r>
                <a:r>
                  <a:rPr lang="de-DE" dirty="0"/>
                  <a:t> USD</a:t>
                </a:r>
                <a:endParaRPr lang="en-US" dirty="0" err="1"/>
              </a:p>
            </p:txBody>
          </p:sp>
        </p:grpSp>
        <p:sp>
          <p:nvSpPr>
            <p:cNvPr id="10" name="TextBox 1"/>
            <p:cNvSpPr txBox="1"/>
            <p:nvPr/>
          </p:nvSpPr>
          <p:spPr>
            <a:xfrm rot="19780783">
              <a:off x="3384628" y="2596788"/>
              <a:ext cx="2313394" cy="49244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Tajemniczy</a:t>
              </a: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mistrzowie</a:t>
              </a:r>
              <a:endPara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Eksport</a:t>
              </a:r>
              <a:r>
                <a:rPr kumimoji="0" lang="de-DE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-Turbo</a:t>
              </a:r>
              <a:endPara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1" name="Straight Arrow Connector 36"/>
            <p:cNvCxnSpPr/>
            <p:nvPr/>
          </p:nvCxnSpPr>
          <p:spPr bwMode="auto">
            <a:xfrm>
              <a:off x="4408374" y="3159024"/>
              <a:ext cx="192041" cy="342452"/>
            </a:xfrm>
            <a:prstGeom prst="straightConnector1">
              <a:avLst/>
            </a:prstGeom>
            <a:solidFill>
              <a:srgbClr val="DDDDDD"/>
            </a:solidFill>
            <a:ln w="50800" cap="flat" cmpd="sng" algn="ctr">
              <a:solidFill>
                <a:srgbClr val="BD1323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Arrow Connector 37"/>
            <p:cNvCxnSpPr/>
            <p:nvPr/>
          </p:nvCxnSpPr>
          <p:spPr bwMode="auto">
            <a:xfrm>
              <a:off x="4022288" y="2434733"/>
              <a:ext cx="192041" cy="342452"/>
            </a:xfrm>
            <a:prstGeom prst="straightConnector1">
              <a:avLst/>
            </a:prstGeom>
            <a:solidFill>
              <a:srgbClr val="DDDDDD"/>
            </a:solidFill>
            <a:ln w="60325" cap="flat" cmpd="sng" algn="ctr">
              <a:solidFill>
                <a:srgbClr val="B11E1E"/>
              </a:solidFill>
              <a:prstDash val="solid"/>
              <a:round/>
              <a:headEnd type="arrow" w="med" len="med"/>
              <a:tailEnd type="non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Box 1"/>
            <p:cNvSpPr txBox="1"/>
            <p:nvPr/>
          </p:nvSpPr>
          <p:spPr>
            <a:xfrm>
              <a:off x="4214329" y="6020058"/>
              <a:ext cx="4592533" cy="268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Żródło</a:t>
              </a:r>
              <a:r>
                <a:rPr kumimoji="0" lang="de-DE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: Fortune, 25 </a:t>
              </a:r>
              <a:r>
                <a:rPr kumimoji="0" lang="pl-PL" sz="1200" b="0" i="1" u="none" strike="noStrike" kern="0" cap="none" spc="0" normalizeH="0" baseline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czerwca</a:t>
              </a:r>
              <a:r>
                <a:rPr kumimoji="0" lang="de-DE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</a:t>
              </a:r>
              <a:r>
                <a:rPr kumimoji="0" lang="de-DE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2011; </a:t>
              </a:r>
              <a:r>
                <a:rPr kumimoji="0" lang="de-DE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niemiecki</a:t>
              </a:r>
              <a:r>
                <a:rPr kumimoji="0" lang="de-DE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</a:t>
              </a:r>
              <a:r>
                <a:rPr kumimoji="0" lang="de-DE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Federalny</a:t>
              </a:r>
              <a:r>
                <a:rPr kumimoji="0" lang="de-DE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</a:t>
              </a:r>
              <a:r>
                <a:rPr kumimoji="0" lang="de-DE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Urząd</a:t>
              </a:r>
              <a:r>
                <a:rPr kumimoji="0" lang="de-DE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 </a:t>
              </a:r>
              <a:r>
                <a:rPr kumimoji="0" lang="de-DE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Statystyczny</a:t>
              </a:r>
              <a:r>
                <a:rPr kumimoji="0" lang="pl-PL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.</a:t>
              </a:r>
              <a:endPara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06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Polscy kandydaci na  „globalnych średniaków”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24117" y="1268760"/>
            <a:ext cx="8641807" cy="3083780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dirty="0" smtClean="0"/>
              <a:t> </a:t>
            </a:r>
            <a:r>
              <a:rPr lang="pl-PL" altLang="pl-PL" sz="2700" dirty="0" smtClean="0"/>
              <a:t>Firmy </a:t>
            </a:r>
            <a:r>
              <a:rPr lang="pl-PL" altLang="pl-PL" sz="2700" dirty="0"/>
              <a:t>z przewagą polskiego </a:t>
            </a:r>
            <a:r>
              <a:rPr lang="pl-PL" altLang="pl-PL" sz="2700" dirty="0" smtClean="0"/>
              <a:t>kapitału.</a:t>
            </a:r>
          </a:p>
          <a:p>
            <a:r>
              <a:rPr lang="pl-PL" altLang="pl-PL" sz="2700" dirty="0"/>
              <a:t> </a:t>
            </a:r>
            <a:r>
              <a:rPr lang="pl-PL" altLang="pl-PL" sz="2700" dirty="0" smtClean="0"/>
              <a:t>O </a:t>
            </a:r>
            <a:r>
              <a:rPr lang="pl-PL" altLang="pl-PL" sz="2700" dirty="0"/>
              <a:t>znaczącym udziale eksportu w </a:t>
            </a:r>
            <a:r>
              <a:rPr lang="pl-PL" altLang="pl-PL" sz="2700" dirty="0" smtClean="0"/>
              <a:t>sprzedaży.</a:t>
            </a:r>
          </a:p>
          <a:p>
            <a:r>
              <a:rPr lang="pl-PL" altLang="pl-PL" sz="2700" dirty="0"/>
              <a:t> </a:t>
            </a:r>
            <a:r>
              <a:rPr lang="pl-PL" altLang="pl-PL" sz="2700" dirty="0" smtClean="0"/>
              <a:t>Dużym </a:t>
            </a:r>
            <a:r>
              <a:rPr lang="pl-PL" altLang="pl-PL" sz="2700" dirty="0"/>
              <a:t>doświadczeniu w biznesie </a:t>
            </a:r>
            <a:r>
              <a:rPr lang="pl-PL" altLang="pl-PL" sz="2700" dirty="0" smtClean="0"/>
              <a:t>międzynarodowym.</a:t>
            </a:r>
          </a:p>
          <a:p>
            <a:r>
              <a:rPr lang="pl-PL" altLang="pl-PL" sz="2700" dirty="0"/>
              <a:t> </a:t>
            </a:r>
            <a:r>
              <a:rPr lang="pl-PL" altLang="pl-PL" sz="2700" dirty="0" smtClean="0"/>
              <a:t>Które </a:t>
            </a:r>
            <a:r>
              <a:rPr lang="pl-PL" altLang="pl-PL" sz="2700" dirty="0"/>
              <a:t>rozpoczęły bądź planują tworzenie własnej globalnej sieci </a:t>
            </a:r>
            <a:r>
              <a:rPr lang="pl-PL" altLang="pl-PL" sz="2700" dirty="0" smtClean="0"/>
              <a:t>produkcyjno-handlowej.</a:t>
            </a:r>
          </a:p>
        </p:txBody>
      </p:sp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108714"/>
              </p:ext>
            </p:extLst>
          </p:nvPr>
        </p:nvGraphicFramePr>
        <p:xfrm>
          <a:off x="251097" y="4581128"/>
          <a:ext cx="8641805" cy="1663700"/>
        </p:xfrm>
        <a:graphic>
          <a:graphicData uri="http://schemas.openxmlformats.org/drawingml/2006/table">
            <a:tbl>
              <a:tblPr firstRow="1" bandRow="1"/>
              <a:tblGrid>
                <a:gridCol w="2984076"/>
                <a:gridCol w="1114021"/>
                <a:gridCol w="1114021"/>
                <a:gridCol w="1188289"/>
                <a:gridCol w="1114021"/>
                <a:gridCol w="1127377"/>
              </a:tblGrid>
              <a:tr h="41592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Grupa 1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8E1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Grupa 2 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8E1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Grupa 3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8E1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Grupa 4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8E1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Razem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8E1"/>
                    </a:solidFill>
                  </a:tcPr>
                </a:tc>
              </a:tr>
              <a:tr h="41592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7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Wielkość</a:t>
                      </a:r>
                      <a:endParaRPr lang="pl-PL" sz="17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Duże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Duże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Średnie 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Małe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</a:tr>
              <a:tr h="41592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7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Udział </a:t>
                      </a:r>
                      <a:r>
                        <a:rPr lang="pl-PL" sz="1700" dirty="0" err="1" smtClean="0">
                          <a:solidFill>
                            <a:srgbClr val="0070C0"/>
                          </a:solidFill>
                          <a:latin typeface="+mn-lt"/>
                        </a:rPr>
                        <a:t>eksp</a:t>
                      </a:r>
                      <a:r>
                        <a:rPr lang="pl-PL" sz="17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. w</a:t>
                      </a:r>
                      <a:r>
                        <a:rPr lang="pl-PL" sz="1700" baseline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sprzedaży</a:t>
                      </a:r>
                      <a:endParaRPr lang="pl-PL" sz="17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&gt; 50%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25-50%</a:t>
                      </a:r>
                      <a:endParaRPr lang="pl-PL" sz="18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&gt; 50%</a:t>
                      </a: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solidFill>
                            <a:srgbClr val="0070C0"/>
                          </a:solidFill>
                          <a:latin typeface="+mn-lt"/>
                        </a:rPr>
                        <a:t>&gt; 50%</a:t>
                      </a: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pl-PL" sz="180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20000"/>
                      </a:srgbClr>
                    </a:solidFill>
                  </a:tcPr>
                </a:tc>
              </a:tr>
              <a:tr h="41592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pl-PL" sz="17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Liczba</a:t>
                      </a:r>
                      <a:endParaRPr lang="pl-PL" sz="17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8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302</a:t>
                      </a: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8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201</a:t>
                      </a:r>
                      <a:endParaRPr lang="pl-PL" sz="18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8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1 055</a:t>
                      </a:r>
                      <a:endParaRPr lang="pl-PL" sz="18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8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1 200</a:t>
                      </a:r>
                      <a:endParaRPr lang="pl-PL" sz="18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pl-PL" sz="1800" b="1" dirty="0" smtClean="0">
                          <a:solidFill>
                            <a:srgbClr val="0070C0"/>
                          </a:solidFill>
                          <a:latin typeface="+mn-lt"/>
                        </a:rPr>
                        <a:t>2 758</a:t>
                      </a:r>
                      <a:endParaRPr lang="pl-PL" sz="18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91445" marR="91445" marT="45701" marB="4570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752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714A3-8B34-48AE-9AC5-25B9D17AEC39}" type="slidenum">
              <a:rPr lang="en-US" altLang="pl-PL" smtClean="0"/>
              <a:pPr>
                <a:defRPr/>
              </a:pPr>
              <a:t>16</a:t>
            </a:fld>
            <a:endParaRPr lang="en-US" alt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2800" dirty="0" smtClean="0"/>
              <a:t>Przedsiębiorczość międzynarodowa w Polsce - podsumowanie </a:t>
            </a:r>
            <a:endParaRPr lang="en-AU" sz="2800" dirty="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254000" y="1052736"/>
            <a:ext cx="8641807" cy="53285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sz="2600" dirty="0" smtClean="0"/>
              <a:t>Historyczna </a:t>
            </a:r>
            <a:r>
              <a:rPr lang="pl-PL" sz="2600" dirty="0"/>
              <a:t>koincydencja upadku komunizmu i rewolucji </a:t>
            </a:r>
            <a:r>
              <a:rPr lang="pl-PL" sz="2600" dirty="0" smtClean="0"/>
              <a:t>technologicznej.</a:t>
            </a:r>
          </a:p>
          <a:p>
            <a:pPr lvl="0"/>
            <a:r>
              <a:rPr lang="pl-PL" sz="2600" dirty="0" smtClean="0"/>
              <a:t>Rewolucja </a:t>
            </a:r>
            <a:r>
              <a:rPr lang="pl-PL" sz="2600" dirty="0"/>
              <a:t>przedsiębiorcza  największa w sferze </a:t>
            </a:r>
            <a:r>
              <a:rPr lang="pl-PL" sz="2600" dirty="0" smtClean="0"/>
              <a:t>międzynarodowej.</a:t>
            </a:r>
          </a:p>
          <a:p>
            <a:pPr lvl="0"/>
            <a:r>
              <a:rPr lang="pl-PL" sz="2600" dirty="0" smtClean="0"/>
              <a:t>Liczba </a:t>
            </a:r>
            <a:r>
              <a:rPr lang="pl-PL" sz="2600" dirty="0"/>
              <a:t>prywatnych firm 1988-2003 - </a:t>
            </a:r>
            <a:r>
              <a:rPr lang="pl-PL" sz="2600" dirty="0" smtClean="0"/>
              <a:t>wzrost 3 - krotny.</a:t>
            </a:r>
            <a:endParaRPr lang="pl-PL" sz="2600" dirty="0"/>
          </a:p>
          <a:p>
            <a:pPr lvl="0"/>
            <a:r>
              <a:rPr lang="pl-PL" sz="2600" dirty="0" smtClean="0"/>
              <a:t>Liczba prywatnych eksporterów - </a:t>
            </a:r>
            <a:r>
              <a:rPr lang="pl-PL" sz="2600" dirty="0"/>
              <a:t>wzrost </a:t>
            </a:r>
            <a:r>
              <a:rPr lang="pl-PL" sz="2600" dirty="0" smtClean="0"/>
              <a:t>87 - krotny.</a:t>
            </a:r>
          </a:p>
          <a:p>
            <a:pPr lvl="0"/>
            <a:r>
              <a:rPr lang="pl-PL" sz="2600" dirty="0" smtClean="0"/>
              <a:t>Znaczący </a:t>
            </a:r>
            <a:r>
              <a:rPr lang="pl-PL" sz="2600" dirty="0"/>
              <a:t>segment gospodarki kontrolowany przez kapitał zagraniczny </a:t>
            </a:r>
            <a:r>
              <a:rPr lang="pl-PL" sz="2600" dirty="0" smtClean="0"/>
              <a:t>- </a:t>
            </a:r>
            <a:r>
              <a:rPr lang="pl-PL" sz="2600" dirty="0"/>
              <a:t>decydujący udział  w </a:t>
            </a:r>
            <a:r>
              <a:rPr lang="pl-PL" sz="2600" dirty="0" smtClean="0"/>
              <a:t>eksporcie.</a:t>
            </a:r>
          </a:p>
          <a:p>
            <a:pPr lvl="0"/>
            <a:r>
              <a:rPr lang="pl-PL" sz="2600" dirty="0" smtClean="0"/>
              <a:t>Ilość </a:t>
            </a:r>
            <a:r>
              <a:rPr lang="pl-PL" sz="2600" dirty="0"/>
              <a:t>już mamy, czas na </a:t>
            </a:r>
            <a:r>
              <a:rPr lang="pl-PL" sz="2600" dirty="0" smtClean="0"/>
              <a:t>jakość.</a:t>
            </a:r>
            <a:endParaRPr lang="pl-PL" sz="2600" dirty="0"/>
          </a:p>
          <a:p>
            <a:pPr lvl="0"/>
            <a:r>
              <a:rPr lang="pl-PL" sz="2600" dirty="0" smtClean="0"/>
              <a:t>Czas na Polskie Firmy Globalne</a:t>
            </a:r>
            <a:r>
              <a:rPr lang="pl-PL" sz="2600" dirty="0"/>
              <a:t>.</a:t>
            </a:r>
            <a:endParaRPr lang="pl-PL" sz="26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Obraz 1" descr="rakietka lec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32"/>
            <a:ext cx="9144000" cy="572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1061"/>
            <a:ext cx="9144000" cy="78377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pl-PL" sz="2500" dirty="0"/>
              <a:t>Przedsiębiorczość </a:t>
            </a:r>
            <a:r>
              <a:rPr lang="pl-PL" altLang="pl-PL" sz="2500" dirty="0"/>
              <a:t>- </a:t>
            </a:r>
            <a:r>
              <a:rPr lang="pl-PL" altLang="pl-PL" sz="2500" dirty="0"/>
              <a:t>Innowacje </a:t>
            </a:r>
            <a:r>
              <a:rPr lang="pl-PL" altLang="pl-PL" sz="2500" dirty="0"/>
              <a:t>- </a:t>
            </a:r>
            <a:r>
              <a:rPr lang="pl-PL" altLang="pl-PL" sz="2500" dirty="0"/>
              <a:t>Internacjonalizacja</a:t>
            </a:r>
            <a:endParaRPr lang="pl-PL" sz="25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" y="0"/>
            <a:ext cx="9144000" cy="7837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2800" dirty="0"/>
              <a:t>Renesans przedsiębiorczości a internacjonalizacja początkujących firm</a:t>
            </a:r>
          </a:p>
        </p:txBody>
      </p:sp>
      <p:pic>
        <p:nvPicPr>
          <p:cNvPr id="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26" y="1268760"/>
            <a:ext cx="8066348" cy="46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60090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77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2800" dirty="0"/>
              <a:t>Stan umiędzynarodowienia polskich MŚP – porównania międzynarodowe</a:t>
            </a:r>
            <a:endParaRPr lang="en-AU" sz="28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endParaRPr lang="pl-PL" sz="2600" dirty="0"/>
          </a:p>
          <a:p>
            <a:r>
              <a:rPr lang="pl-PL" sz="2500" dirty="0"/>
              <a:t> Wyniki badań w EU </a:t>
            </a:r>
            <a:r>
              <a:rPr lang="pl-PL" sz="2500" dirty="0" smtClean="0"/>
              <a:t>niejednoznaczne.</a:t>
            </a:r>
            <a:endParaRPr lang="pl-PL" sz="2500" dirty="0"/>
          </a:p>
          <a:p>
            <a:r>
              <a:rPr lang="pl-PL" sz="2500" dirty="0"/>
              <a:t> GEM – wysoka </a:t>
            </a:r>
            <a:r>
              <a:rPr lang="pl-PL" sz="2500" dirty="0" smtClean="0"/>
              <a:t>pozycja. </a:t>
            </a:r>
            <a:endParaRPr lang="pl-PL" sz="2500" dirty="0"/>
          </a:p>
          <a:p>
            <a:r>
              <a:rPr lang="pl-PL" sz="2500" dirty="0"/>
              <a:t> </a:t>
            </a:r>
            <a:r>
              <a:rPr lang="pl-PL" sz="2500" dirty="0"/>
              <a:t>Wniosek – ilość polskich MŚP aktywnych międzynarodowo zadawalająca, ale:</a:t>
            </a:r>
          </a:p>
          <a:p>
            <a:pPr lvl="2"/>
            <a:r>
              <a:rPr lang="pl-PL" sz="2100" dirty="0"/>
              <a:t> zjawisko międzynarodowego small </a:t>
            </a:r>
            <a:r>
              <a:rPr lang="pl-PL" sz="2100" dirty="0" smtClean="0"/>
              <a:t>businessu,</a:t>
            </a:r>
            <a:endParaRPr lang="pl-PL" sz="2100" dirty="0"/>
          </a:p>
          <a:p>
            <a:pPr lvl="2"/>
            <a:r>
              <a:rPr lang="pl-PL" sz="2100" dirty="0"/>
              <a:t> </a:t>
            </a:r>
            <a:r>
              <a:rPr lang="pl-PL" sz="2100" dirty="0"/>
              <a:t>brak eksportowych średniaków </a:t>
            </a:r>
            <a:r>
              <a:rPr lang="pl-PL" sz="1800" b="1" i="1" dirty="0"/>
              <a:t>(niem. </a:t>
            </a:r>
            <a:r>
              <a:rPr lang="pl-PL" sz="1800" b="1" i="1" dirty="0" err="1"/>
              <a:t>Mittelstand</a:t>
            </a:r>
            <a:r>
              <a:rPr lang="pl-PL" sz="1800" b="1" i="1" dirty="0" smtClean="0"/>
              <a:t>),</a:t>
            </a:r>
            <a:endParaRPr lang="pl-PL" sz="1800" b="1" i="1" dirty="0"/>
          </a:p>
          <a:p>
            <a:pPr lvl="2"/>
            <a:r>
              <a:rPr lang="pl-PL" sz="2100" dirty="0"/>
              <a:t> brak polskich korporacji </a:t>
            </a:r>
            <a:r>
              <a:rPr lang="pl-PL" sz="2100" dirty="0" smtClean="0"/>
              <a:t>międzynarodowych.</a:t>
            </a:r>
            <a:endParaRPr lang="pl-PL" sz="2100" dirty="0"/>
          </a:p>
          <a:p>
            <a:endParaRPr lang="en-AU" sz="2600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GEM 2013 - % początkujących firm, których 25% klientów pochodzi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z </a:t>
            </a:r>
            <a:r>
              <a:rPr lang="pl-PL" sz="2500" dirty="0"/>
              <a:t>zagranicy</a:t>
            </a:r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619" y="892538"/>
            <a:ext cx="8640762" cy="5472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4339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714A3-8B34-48AE-9AC5-25B9D17AEC39}" type="slidenum">
              <a:rPr lang="en-US" altLang="pl-PL" smtClean="0"/>
              <a:pPr>
                <a:defRPr/>
              </a:pPr>
              <a:t>5</a:t>
            </a:fld>
            <a:endParaRPr lang="en-US" alt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Zjawisko międzynarodowego small businessu </a:t>
            </a:r>
            <a:endParaRPr lang="pl-PL" sz="25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 Zdecydowana większość eksporterów nie wychodzi poza marginalny poziom </a:t>
            </a:r>
            <a:r>
              <a:rPr lang="pl-PL" sz="2500" dirty="0" smtClean="0"/>
              <a:t>obrotów.</a:t>
            </a:r>
            <a:endParaRPr lang="pl-PL" sz="2500" dirty="0"/>
          </a:p>
          <a:p>
            <a:r>
              <a:rPr lang="pl-PL" sz="2500" dirty="0" smtClean="0"/>
              <a:t> Większość </a:t>
            </a:r>
            <a:r>
              <a:rPr lang="pl-PL" sz="2500" dirty="0"/>
              <a:t>wypada z rynku ale część pozostaje na marginalnym </a:t>
            </a:r>
            <a:r>
              <a:rPr lang="pl-PL" sz="2500" dirty="0" smtClean="0"/>
              <a:t>poziomie.</a:t>
            </a:r>
          </a:p>
          <a:p>
            <a:r>
              <a:rPr lang="pl-PL" sz="2500" dirty="0"/>
              <a:t> </a:t>
            </a:r>
            <a:r>
              <a:rPr lang="pl-PL" sz="2500" dirty="0" smtClean="0"/>
              <a:t>Udział </a:t>
            </a:r>
            <a:r>
              <a:rPr lang="pl-PL" sz="2500" dirty="0"/>
              <a:t>mikro-eksporterów w całkowitym eksporcie kraju jest </a:t>
            </a:r>
            <a:r>
              <a:rPr lang="pl-PL" sz="2500" dirty="0" smtClean="0"/>
              <a:t>znikomy.</a:t>
            </a:r>
            <a:endParaRPr lang="pl-PL" sz="2500" dirty="0"/>
          </a:p>
          <a:p>
            <a:r>
              <a:rPr lang="pl-PL" sz="2500" dirty="0"/>
              <a:t> </a:t>
            </a:r>
            <a:r>
              <a:rPr lang="pl-PL" sz="2500" dirty="0" smtClean="0"/>
              <a:t>Zjawisko </a:t>
            </a:r>
            <a:r>
              <a:rPr lang="pl-PL" sz="2500" dirty="0"/>
              <a:t>zaobserwowane w innych krajach, także wysoko </a:t>
            </a:r>
            <a:r>
              <a:rPr lang="pl-PL" sz="2500" dirty="0" smtClean="0"/>
              <a:t>rozwiniętych</a:t>
            </a:r>
            <a:r>
              <a:rPr lang="pl-PL" sz="2600" dirty="0" smtClean="0"/>
              <a:t>.</a:t>
            </a:r>
            <a:endParaRPr lang="pl-PL" sz="2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pl-PL" sz="2500" dirty="0"/>
              <a:t>Eksporterzy marginalni jako % wszystkich eksporterów w 2012 r.</a:t>
            </a:r>
            <a:endParaRPr lang="pl-PL" sz="25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245757"/>
            <a:ext cx="8569325" cy="4321175"/>
          </a:xfrm>
          <a:prstGeom prst="rect">
            <a:avLst/>
          </a:prstGeom>
          <a:noFill/>
        </p:spPr>
      </p:pic>
      <p:grpSp>
        <p:nvGrpSpPr>
          <p:cNvPr id="6" name="Grupa 4"/>
          <p:cNvGrpSpPr>
            <a:grpSpLocks/>
          </p:cNvGrpSpPr>
          <p:nvPr/>
        </p:nvGrpSpPr>
        <p:grpSpPr bwMode="auto">
          <a:xfrm>
            <a:off x="1838449" y="5335157"/>
            <a:ext cx="6910388" cy="676275"/>
            <a:chOff x="1838605" y="5868988"/>
            <a:chExt cx="6910232" cy="676275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14" r="3810"/>
            <a:stretch>
              <a:fillRect/>
            </a:stretch>
          </p:blipFill>
          <p:spPr bwMode="auto">
            <a:xfrm>
              <a:off x="6444581" y="5868988"/>
              <a:ext cx="2304256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64" r="57512"/>
            <a:stretch>
              <a:fillRect/>
            </a:stretch>
          </p:blipFill>
          <p:spPr bwMode="auto">
            <a:xfrm>
              <a:off x="1838605" y="5868988"/>
              <a:ext cx="2448272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34948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714A3-8B34-48AE-9AC5-25B9D17AEC39}" type="slidenum">
              <a:rPr lang="en-US" altLang="pl-PL" smtClean="0"/>
              <a:pPr>
                <a:defRPr/>
              </a:pPr>
              <a:t>7</a:t>
            </a:fld>
            <a:endParaRPr lang="en-US" alt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Rola </a:t>
            </a:r>
            <a:r>
              <a:rPr lang="pl-PL" sz="2500" dirty="0"/>
              <a:t>firm </a:t>
            </a:r>
            <a:r>
              <a:rPr lang="pl-PL" sz="2500" dirty="0"/>
              <a:t>dużych, dynamicznych, wysoce zinternacjonalizowanych</a:t>
            </a:r>
            <a:endParaRPr lang="en-AU" sz="25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 smtClean="0"/>
              <a:t> </a:t>
            </a:r>
            <a:r>
              <a:rPr lang="pl-PL" sz="2500" dirty="0"/>
              <a:t>Gros polskiego eksportu przemysłowego realizowane przez firmy duże, wysoce zinternacjonalizowane, głównie z udziałem zagranicznym</a:t>
            </a:r>
            <a:r>
              <a:rPr lang="pl-PL" sz="2500" dirty="0" smtClean="0"/>
              <a:t>.</a:t>
            </a:r>
            <a:endParaRPr lang="pl-PL" sz="2500" dirty="0"/>
          </a:p>
          <a:p>
            <a:r>
              <a:rPr lang="pl-PL" sz="2500" dirty="0"/>
              <a:t> Zbyt niski potencjał eksportowy krajowych MSP, by mogły one dołączyć do ścisłej czołówki </a:t>
            </a:r>
            <a:r>
              <a:rPr lang="pl-PL" sz="2500" dirty="0" smtClean="0"/>
              <a:t>eksporterów.</a:t>
            </a:r>
            <a:endParaRPr lang="pl-PL" sz="2500" dirty="0"/>
          </a:p>
          <a:p>
            <a:r>
              <a:rPr lang="pl-PL" sz="2500" dirty="0"/>
              <a:t> Dynamiczne MSP </a:t>
            </a:r>
            <a:r>
              <a:rPr lang="pl-PL" sz="2100" b="1" i="1" dirty="0"/>
              <a:t>(szybki wzrost obrotów i zatrudnienia) </a:t>
            </a:r>
            <a:r>
              <a:rPr lang="pl-PL" sz="2500" dirty="0" smtClean="0"/>
              <a:t>- </a:t>
            </a:r>
            <a:r>
              <a:rPr lang="pl-PL" sz="2500" dirty="0"/>
              <a:t>orientacja </a:t>
            </a:r>
            <a:r>
              <a:rPr lang="pl-PL" sz="2500" dirty="0" smtClean="0"/>
              <a:t>eksportowa.</a:t>
            </a:r>
            <a:endParaRPr lang="pl-PL" sz="25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Rola kapitału zagranicznego w polskiej gospodarce w 2012 r.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1102830"/>
            <a:ext cx="7061964" cy="4984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9929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EF08B-398F-4A13-BCD3-80E25C45207C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pl-PL" sz="2500" dirty="0"/>
              <a:t>Mapa polskiego eksportu przemysłowego 2012 r.</a:t>
            </a: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262" y="998711"/>
            <a:ext cx="8604448" cy="5259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1193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WWG 2015_VII_Polityka przedsiębiorczości" id="{D8BFA4CB-E9B2-4529-B5ED-B2F87360FE51}" vid="{0E8A27B2-B9AF-4631-B105-1BB0085DB711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501</Words>
  <Application>Microsoft Office PowerPoint</Application>
  <PresentationFormat>Pokaz na ekranie (4:3)</PresentationFormat>
  <Paragraphs>113</Paragraphs>
  <Slides>17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Prezentacja programu PowerPoint</vt:lpstr>
      <vt:lpstr>Renesans przedsiębiorczości a internacjonalizacja początkujących firm</vt:lpstr>
      <vt:lpstr>Stan umiędzynarodowienia polskich MŚP – porównania międzynarodowe</vt:lpstr>
      <vt:lpstr>GEM 2013 - % początkujących firm, których 25% klientów pochodzi  z zagranicy</vt:lpstr>
      <vt:lpstr>Zjawisko międzynarodowego small businessu </vt:lpstr>
      <vt:lpstr>Eksporterzy marginalni jako % wszystkich eksporterów w 2012 r.</vt:lpstr>
      <vt:lpstr>Rola firm dużych, dynamicznych, wysoce zinternacjonalizowanych</vt:lpstr>
      <vt:lpstr>Rola kapitału zagranicznego w polskiej gospodarce w 2012 r.</vt:lpstr>
      <vt:lpstr>Mapa polskiego eksportu przemysłowego 2012 r.</vt:lpstr>
      <vt:lpstr>Przedsiębiorstwa dynamiczne w przemyśle przetwórczym   (średnioroczny wzrost obrotów &gt;20% w okresie 2009-2012)</vt:lpstr>
      <vt:lpstr>Wyniki badań  - przyczyny dominacji firm z udziałem zagranicznym  w polskim eksporcie </vt:lpstr>
      <vt:lpstr>Polskie inwestycje za granicą</vt:lpstr>
      <vt:lpstr>Globalizacja narodowych firm - perspektywa krajów doganiających</vt:lpstr>
      <vt:lpstr>Hidden champions = globalne średniaki (II liga)</vt:lpstr>
      <vt:lpstr>Polscy kandydaci na  „globalnych średniaków”</vt:lpstr>
      <vt:lpstr>Przedsiębiorczość międzynarodowa w Polsce - podsumowanie </vt:lpstr>
      <vt:lpstr>Przedsiębiorczość - Innowacje - Internacjonalizacja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Katarzyna.Krolak</dc:creator>
  <cp:lastModifiedBy>Centrum Przedsiębiorczości ALK</cp:lastModifiedBy>
  <cp:revision>73</cp:revision>
  <dcterms:created xsi:type="dcterms:W3CDTF">2006-08-31T15:17:18Z</dcterms:created>
  <dcterms:modified xsi:type="dcterms:W3CDTF">2015-09-25T10:44:58Z</dcterms:modified>
</cp:coreProperties>
</file>